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01" r:id="rId2"/>
    <p:sldId id="602" r:id="rId3"/>
    <p:sldId id="603" r:id="rId4"/>
    <p:sldId id="606" r:id="rId5"/>
    <p:sldId id="604" r:id="rId6"/>
    <p:sldId id="605" r:id="rId7"/>
    <p:sldId id="610" r:id="rId8"/>
    <p:sldId id="608" r:id="rId9"/>
    <p:sldId id="609" r:id="rId10"/>
    <p:sldId id="612" r:id="rId11"/>
    <p:sldId id="613" r:id="rId12"/>
    <p:sldId id="611" r:id="rId13"/>
    <p:sldId id="615" r:id="rId14"/>
    <p:sldId id="614" r:id="rId15"/>
    <p:sldId id="616" r:id="rId16"/>
    <p:sldId id="617" r:id="rId17"/>
    <p:sldId id="618" r:id="rId18"/>
    <p:sldId id="619" r:id="rId19"/>
    <p:sldId id="607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27" r:id="rId28"/>
    <p:sldId id="639" r:id="rId29"/>
    <p:sldId id="640" r:id="rId30"/>
    <p:sldId id="641" r:id="rId31"/>
    <p:sldId id="642" r:id="rId32"/>
    <p:sldId id="643" r:id="rId33"/>
    <p:sldId id="644" r:id="rId34"/>
    <p:sldId id="629" r:id="rId35"/>
    <p:sldId id="638" r:id="rId36"/>
    <p:sldId id="630" r:id="rId37"/>
    <p:sldId id="632" r:id="rId38"/>
    <p:sldId id="634" r:id="rId39"/>
    <p:sldId id="633" r:id="rId40"/>
    <p:sldId id="635" r:id="rId41"/>
    <p:sldId id="636" r:id="rId42"/>
    <p:sldId id="637" r:id="rId43"/>
    <p:sldId id="631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2F92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9"/>
    <p:restoredTop sz="96405"/>
  </p:normalViewPr>
  <p:slideViewPr>
    <p:cSldViewPr snapToGrid="0" snapToObjects="1">
      <p:cViewPr>
        <p:scale>
          <a:sx n="115" d="100"/>
          <a:sy n="115" d="100"/>
        </p:scale>
        <p:origin x="124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C6CEF-F522-DE44-B128-BA424B87A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F9A2D0-2221-A44D-9E8D-9CBB46154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622390-1AC3-2346-B0EA-753C2D25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7B2256-100C-6440-A921-008C69B5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80757B-CBE4-0748-A637-01225C04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37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12CD6-7EA5-B04F-B124-8AD18E7DB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089674-868F-AF42-8158-97E590787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3DFDAE-415E-7E41-93C9-C3E83810B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7EB38-2F76-764B-ADE1-50EF5924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DB76DB-CA70-4E41-9ED3-20818C18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8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37BFBCD-679F-6D48-B081-D412E7B3C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D05650-4FC3-4F41-BC3E-D18D62870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9CFA61-36B5-F04D-91EC-37D4B4EE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211219-A5A4-4E4A-932B-B0C9AE55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889AC-206A-F547-84FF-1601AC3A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73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02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45966-AF22-B84A-A02B-A51CC120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02CDC-0E1A-0144-BFD2-C5A17C474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8AB087-4195-C742-AC3E-5120850B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D1E245-CD2E-244B-8E07-7C6B897A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420E73-053C-514A-94D4-9AC83EF8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54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77081-C169-0541-91F4-81B4E394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AB6706-75EE-944A-88A7-6ECA0B439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EC6FA-4D7F-3D45-8143-37CF14E4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EBAE2-1401-D244-BB89-CDAFEEB9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0E270-0E86-E943-AF96-CDB03DDD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5E5D3-4E8C-C04D-8FB7-3B132E6E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23E9F2-2077-AE41-A859-60C97C9EB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78C809-2812-E043-AE02-E866DF399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7EA455-4958-BD42-917D-00416210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CE626F-2C09-1644-821C-764F5E24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4BF348-ECD2-4A4C-B63A-E2899D67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06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3170C-0AF6-7445-B9D0-045D3A9C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B71A4C-0E03-464F-B30C-1CBEFEB2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4B4DE0-5526-3646-9283-A2FC131B4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B7DF83-B083-D948-B56A-15E97AB29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2462DD-6033-0548-A118-26259A661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73F6233-6FC6-2249-B788-10B1F2A3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4898A3-6538-AB41-9CAF-CFF40A5F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E9C87E-AC39-5943-8C67-D66CB539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10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B8E25-40A3-C94C-B651-6E1ABFB4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C1823E-9E6F-D442-B55F-334F3701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7C5C34-CD44-0540-A712-2B8A02BE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8A6163-AC37-9745-8D2E-0BD2550B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9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6CA1E52-50F0-5446-80B5-6F87221D7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17E3AE-B838-714B-8410-0EE3D1B2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EB03C6-B9C5-314E-B8D5-835EFF43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70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67645-13B0-CE40-B99F-A62E2BC6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6174D6-E63D-9C40-BD21-FA8D621D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12F1AC-2377-2445-B584-500059C7D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F3DEDC-C133-D144-8000-9698B6F6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0DD3F-D6C8-9741-8055-6A7FDA9E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55B8A5-ADE2-8D45-B687-CB923EB8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10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99FA1-DBBF-4543-B472-4CCDD5E2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1F296-D176-574B-9446-4C7572157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8BE05B-3AA3-C142-BFA7-0EA16263B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79733D-1D9E-8F41-AAD1-7E519849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FD758F-08ED-064A-BB12-4CD82E7C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CC3B5-2C26-CE43-AE20-3B999130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71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EF7D94-D433-3747-83B5-97D645F5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161805-0BAD-F34E-A772-F96CEBA4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6F8D90-CD12-C146-9EB0-7AEFE7A4B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141293-9AAA-3B4E-A8E1-43C62C735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97587F-5D10-E844-91E7-91E638095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07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1.tiff"/><Relationship Id="rId27" Type="http://schemas.openxmlformats.org/officeDocument/2006/relationships/image" Target="../media/image27.png"/><Relationship Id="rId30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tif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34" Type="http://schemas.openxmlformats.org/officeDocument/2006/relationships/image" Target="../media/image6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3.png"/><Relationship Id="rId33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32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1.tiff"/><Relationship Id="rId27" Type="http://schemas.openxmlformats.org/officeDocument/2006/relationships/image" Target="../media/image27.png"/><Relationship Id="rId30" Type="http://schemas.openxmlformats.org/officeDocument/2006/relationships/image" Target="../media/image28.png"/><Relationship Id="rId8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10.svg"/><Relationship Id="rId7" Type="http://schemas.openxmlformats.org/officeDocument/2006/relationships/image" Target="../media/image3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10" Type="http://schemas.openxmlformats.org/officeDocument/2006/relationships/image" Target="../media/image20.sv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12.svg"/><Relationship Id="rId7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85.pn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1.png"/><Relationship Id="rId10" Type="http://schemas.openxmlformats.org/officeDocument/2006/relationships/image" Target="../media/image87.tiff"/><Relationship Id="rId4" Type="http://schemas.openxmlformats.org/officeDocument/2006/relationships/image" Target="../media/image12.svg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4.png"/><Relationship Id="rId3" Type="http://schemas.openxmlformats.org/officeDocument/2006/relationships/image" Target="../media/image12.svg"/><Relationship Id="rId7" Type="http://schemas.openxmlformats.org/officeDocument/2006/relationships/image" Target="../media/image82.png"/><Relationship Id="rId12" Type="http://schemas.openxmlformats.org/officeDocument/2006/relationships/image" Target="../media/image9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1" Type="http://schemas.openxmlformats.org/officeDocument/2006/relationships/image" Target="../media/image93.png"/><Relationship Id="rId5" Type="http://schemas.openxmlformats.org/officeDocument/2006/relationships/image" Target="../media/image90.tiff"/><Relationship Id="rId15" Type="http://schemas.openxmlformats.org/officeDocument/2006/relationships/image" Target="../media/image61.png"/><Relationship Id="rId10" Type="http://schemas.openxmlformats.org/officeDocument/2006/relationships/image" Target="../media/image92.png"/><Relationship Id="rId4" Type="http://schemas.openxmlformats.org/officeDocument/2006/relationships/image" Target="../media/image89.tiff"/><Relationship Id="rId9" Type="http://schemas.openxmlformats.org/officeDocument/2006/relationships/image" Target="../media/image91.png"/><Relationship Id="rId1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11" Type="http://schemas.openxmlformats.org/officeDocument/2006/relationships/image" Target="../media/image31.tiff"/><Relationship Id="rId5" Type="http://schemas.openxmlformats.org/officeDocument/2006/relationships/image" Target="../media/image32.png"/><Relationship Id="rId10" Type="http://schemas.openxmlformats.org/officeDocument/2006/relationships/image" Target="../media/image10.svg"/><Relationship Id="rId4" Type="http://schemas.openxmlformats.org/officeDocument/2006/relationships/image" Target="../media/image36.sv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05.tiff"/><Relationship Id="rId3" Type="http://schemas.openxmlformats.org/officeDocument/2006/relationships/image" Target="../media/image12.svg"/><Relationship Id="rId7" Type="http://schemas.openxmlformats.org/officeDocument/2006/relationships/image" Target="../media/image82.png"/><Relationship Id="rId12" Type="http://schemas.openxmlformats.org/officeDocument/2006/relationships/image" Target="../media/image10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1" Type="http://schemas.openxmlformats.org/officeDocument/2006/relationships/image" Target="../media/image103.tiff"/><Relationship Id="rId5" Type="http://schemas.openxmlformats.org/officeDocument/2006/relationships/image" Target="../media/image90.tiff"/><Relationship Id="rId10" Type="http://schemas.openxmlformats.org/officeDocument/2006/relationships/image" Target="../media/image102.png"/><Relationship Id="rId4" Type="http://schemas.openxmlformats.org/officeDocument/2006/relationships/image" Target="../media/image89.tiff"/><Relationship Id="rId9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8.sv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tiff"/><Relationship Id="rId5" Type="http://schemas.openxmlformats.org/officeDocument/2006/relationships/image" Target="../media/image10.svg"/><Relationship Id="rId10" Type="http://schemas.openxmlformats.org/officeDocument/2006/relationships/image" Target="../media/image33.sv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63612"/>
            <a:ext cx="12192000" cy="67550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3600" b="1">
                <a:solidFill>
                  <a:schemeClr val="tx1"/>
                </a:solidFill>
              </a:rPr>
              <a:t>   VPC Berechnung in AWS</a:t>
            </a:r>
            <a:endParaRPr lang="de-DE" sz="3600" b="1" dirty="0" err="1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 bwMode="gray">
          <a:xfrm>
            <a:off x="205740" y="1211580"/>
            <a:ext cx="11445240" cy="50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300" b="1" u="sng" dirty="0" err="1"/>
              <a:t>Calculation</a:t>
            </a:r>
            <a:r>
              <a:rPr lang="de-DE" sz="1300" b="1" u="sng" dirty="0"/>
              <a:t>:</a:t>
            </a:r>
            <a:br>
              <a:rPr lang="de-DE" sz="1300" dirty="0"/>
            </a:br>
            <a:br>
              <a:rPr lang="de-DE" sz="1300" dirty="0"/>
            </a:br>
            <a:r>
              <a:rPr lang="de-DE" sz="1300" dirty="0"/>
              <a:t>Ich brauche in Summe 6 Subnetze und pro Subnetz rechne ich mit 64 Hosts (ohne Abzüge von Broadcast etc.)</a:t>
            </a:r>
            <a:br>
              <a:rPr lang="de-DE" sz="1300" dirty="0"/>
            </a:br>
            <a:r>
              <a:rPr lang="de-DE" sz="1300" dirty="0"/>
              <a:t>=&gt; 6 * 64 = </a:t>
            </a:r>
            <a:r>
              <a:rPr lang="de-DE" sz="1300" b="1" dirty="0"/>
              <a:t>384 Hosts </a:t>
            </a:r>
            <a:br>
              <a:rPr lang="de-DE" sz="1300" b="1" dirty="0"/>
            </a:br>
            <a:r>
              <a:rPr lang="de-DE" sz="1300" dirty="0"/>
              <a:t>=&gt; 384 ~= 2^</a:t>
            </a:r>
            <a:r>
              <a:rPr lang="de-DE" sz="1300" b="1" dirty="0">
                <a:solidFill>
                  <a:srgbClr val="7030A0"/>
                </a:solidFill>
              </a:rPr>
              <a:t>9 (=519)</a:t>
            </a:r>
            <a:r>
              <a:rPr lang="de-DE" sz="1300" dirty="0"/>
              <a:t>   =&gt; </a:t>
            </a:r>
            <a:r>
              <a:rPr lang="de-DE" sz="1300" b="1" dirty="0">
                <a:solidFill>
                  <a:srgbClr val="7030A0"/>
                </a:solidFill>
              </a:rPr>
              <a:t>9 Bit Hostanteil    </a:t>
            </a:r>
            <a:r>
              <a:rPr lang="de-DE" b="1" dirty="0"/>
              <a:t>=&gt; IP + CIDR      192.168.0.0/23  VPC</a:t>
            </a:r>
            <a:br>
              <a:rPr lang="de-DE" b="1" dirty="0"/>
            </a:br>
            <a:br>
              <a:rPr lang="de-DE" sz="1300" b="1" dirty="0">
                <a:solidFill>
                  <a:srgbClr val="7030A0"/>
                </a:solidFill>
              </a:rPr>
            </a:br>
            <a:r>
              <a:rPr lang="de-DE" sz="1100" dirty="0"/>
              <a:t>Jeder Subnetz-CIDR soll ja nun 64 Hosts beinhalten</a:t>
            </a:r>
            <a:br>
              <a:rPr lang="de-DE" sz="1100" dirty="0"/>
            </a:br>
            <a:r>
              <a:rPr lang="de-DE" sz="1100" dirty="0"/>
              <a:t>=&gt; 64 Hosts pro Subnetz = 2^6 = 64  =&gt; </a:t>
            </a:r>
            <a:r>
              <a:rPr lang="de-DE" sz="1100" b="1" dirty="0">
                <a:solidFill>
                  <a:srgbClr val="00B050"/>
                </a:solidFill>
              </a:rPr>
              <a:t>6 Bit Hostanteil</a:t>
            </a:r>
            <a:r>
              <a:rPr lang="de-DE" sz="1100" dirty="0"/>
              <a:t>  =&gt; 26 Bit NW Anteil verbleiben</a:t>
            </a:r>
            <a:br>
              <a:rPr lang="de-DE" sz="1100" dirty="0"/>
            </a:br>
            <a:br>
              <a:rPr lang="de-DE" sz="1100" dirty="0"/>
            </a:br>
            <a:r>
              <a:rPr lang="de-DE" sz="1100" dirty="0"/>
              <a:t>IP + CIDRs:</a:t>
            </a:r>
            <a:br>
              <a:rPr lang="de-DE" sz="1100" dirty="0"/>
            </a:br>
            <a:br>
              <a:rPr lang="de-DE" sz="1100" dirty="0"/>
            </a:br>
            <a:r>
              <a:rPr lang="de-DE" sz="1100" dirty="0"/>
              <a:t>1. Subnetz:   </a:t>
            </a:r>
            <a:r>
              <a:rPr lang="de-DE" sz="1100" b="1" dirty="0"/>
              <a:t>192.168.0.0/26</a:t>
            </a:r>
            <a:br>
              <a:rPr lang="de-DE" sz="1100" dirty="0"/>
            </a:br>
            <a:r>
              <a:rPr lang="de-DE" sz="1100" dirty="0"/>
              <a:t>2. Subnetz:   </a:t>
            </a:r>
            <a:r>
              <a:rPr lang="de-DE" sz="1100" b="1" dirty="0"/>
              <a:t>192.168.0.63/26</a:t>
            </a:r>
            <a:br>
              <a:rPr lang="de-DE" sz="1100" dirty="0"/>
            </a:br>
            <a:r>
              <a:rPr lang="de-DE" sz="1100" dirty="0"/>
              <a:t>3. Subnetz:   </a:t>
            </a:r>
            <a:r>
              <a:rPr lang="de-DE" sz="1100" b="1" dirty="0"/>
              <a:t>192.168.0.127/26</a:t>
            </a:r>
          </a:p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100" dirty="0"/>
              <a:t>1. Subnetz:   </a:t>
            </a:r>
            <a:r>
              <a:rPr lang="de-DE" sz="1100" b="1" dirty="0"/>
              <a:t>192.168.0.255/26</a:t>
            </a:r>
            <a:br>
              <a:rPr lang="de-DE" sz="1100" dirty="0"/>
            </a:br>
            <a:r>
              <a:rPr lang="de-DE" sz="1100" dirty="0"/>
              <a:t>2. Subnetz:   </a:t>
            </a:r>
            <a:r>
              <a:rPr lang="de-DE" sz="1100" b="1" dirty="0"/>
              <a:t>192.168.0.32/26</a:t>
            </a:r>
            <a:br>
              <a:rPr lang="de-DE" sz="1100" dirty="0"/>
            </a:br>
            <a:r>
              <a:rPr lang="de-DE" sz="1100" dirty="0"/>
              <a:t>3. Subnetz:   </a:t>
            </a:r>
            <a:r>
              <a:rPr lang="de-DE" sz="1100" b="1" dirty="0"/>
              <a:t>192.168.0.64/26</a:t>
            </a:r>
            <a:br>
              <a:rPr lang="de-DE" sz="1400" b="1" dirty="0"/>
            </a:br>
            <a:br>
              <a:rPr lang="de-DE" sz="1100" b="1" dirty="0"/>
            </a:br>
            <a:endParaRPr lang="de-DE" sz="1000" dirty="0"/>
          </a:p>
          <a:p>
            <a:pPr>
              <a:spcBef>
                <a:spcPts val="600"/>
              </a:spcBef>
              <a:buClr>
                <a:schemeClr val="tx2"/>
              </a:buClr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65698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1 - </a:t>
            </a:r>
            <a:r>
              <a:rPr lang="de-DE" sz="4000" b="1" dirty="0" err="1">
                <a:solidFill>
                  <a:schemeClr val="bg1"/>
                </a:solidFill>
              </a:rPr>
              <a:t>Preparation</a:t>
            </a:r>
            <a:endParaRPr lang="de-DE" sz="4000" b="1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9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EAA7C7-C6CB-E047-8ADA-08EAB7DAF307}"/>
              </a:ext>
            </a:extLst>
          </p:cNvPr>
          <p:cNvSpPr txBox="1"/>
          <p:nvPr/>
        </p:nvSpPr>
        <p:spPr>
          <a:xfrm>
            <a:off x="1214120" y="2423342"/>
            <a:ext cx="103428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VPC + Subnetze müssen vorhanden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Launch-</a:t>
            </a:r>
            <a:r>
              <a:rPr lang="de-DE" sz="2300" dirty="0" err="1"/>
              <a:t>Config</a:t>
            </a:r>
            <a:r>
              <a:rPr lang="de-DE" sz="2300" dirty="0"/>
              <a:t> + ASG muss vorhanden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ECS-Cluster wurde in VPC erstellt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ECR ist vorhanden und Image ist </a:t>
            </a:r>
            <a:r>
              <a:rPr lang="de-DE" sz="2300" dirty="0" err="1"/>
              <a:t>gepushed</a:t>
            </a:r>
            <a:endParaRPr lang="de-DE" sz="23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8B543C-0E23-B440-938E-436CFEE6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577" y="3023507"/>
            <a:ext cx="2672080" cy="638794"/>
          </a:xfrm>
          <a:prstGeom prst="rect">
            <a:avLst/>
          </a:prstGeom>
        </p:spPr>
      </p:pic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52F0245E-226A-D742-B2E0-2495E52EC612}"/>
              </a:ext>
            </a:extLst>
          </p:cNvPr>
          <p:cNvSpPr/>
          <p:nvPr/>
        </p:nvSpPr>
        <p:spPr>
          <a:xfrm>
            <a:off x="6792686" y="2166257"/>
            <a:ext cx="783771" cy="21009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72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1633548"/>
            <a:ext cx="1760872" cy="45694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3787917"/>
            <a:ext cx="1760872" cy="2356277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1633547"/>
            <a:ext cx="1760872" cy="45694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6" y="1011269"/>
            <a:ext cx="6701511" cy="4963011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103521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903335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  <a:stCxn id="94" idx="0"/>
            <a:endCxn id="96" idx="2"/>
          </p:cNvCxnSpPr>
          <p:nvPr/>
        </p:nvCxnSpPr>
        <p:spPr>
          <a:xfrm flipH="1" flipV="1">
            <a:off x="4046589" y="1513152"/>
            <a:ext cx="388566" cy="91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08240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437925" cy="437925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5368" y="5174708"/>
            <a:ext cx="437925" cy="437925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2690" y="5170044"/>
            <a:ext cx="437925" cy="437925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654961"/>
            <a:ext cx="11155727" cy="58161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662045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47913" y="2073388"/>
            <a:ext cx="1830257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47914" y="2095796"/>
            <a:ext cx="236692" cy="236692"/>
          </a:xfrm>
          <a:prstGeom prst="rect">
            <a:avLst/>
          </a:prstGeom>
        </p:spPr>
      </p:pic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37953"/>
            <a:ext cx="4740325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65173" y="4990558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7521835" y="4629743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242691"/>
            <a:ext cx="1200091" cy="67290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8209867" y="4749497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069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7839" y="4736123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751488" y="5525750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691717" y="4801008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1022" y="4801008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8131173" y="5753566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5666" y="5686995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8102200" y="5355230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cxnSpLocks/>
            <a:stCxn id="7" idx="0"/>
            <a:endCxn id="91" idx="2"/>
          </p:cNvCxnSpPr>
          <p:nvPr/>
        </p:nvCxnSpPr>
        <p:spPr>
          <a:xfrm rot="5400000" flipH="1" flipV="1">
            <a:off x="2459852" y="2895728"/>
            <a:ext cx="520339" cy="1981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91" idx="2"/>
          </p:cNvCxnSpPr>
          <p:nvPr/>
        </p:nvCxnSpPr>
        <p:spPr>
          <a:xfrm rot="16200000" flipV="1">
            <a:off x="4437288" y="2899829"/>
            <a:ext cx="527869" cy="1980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cxnSpLocks/>
            <a:stCxn id="9" idx="0"/>
            <a:endCxn id="91" idx="2"/>
          </p:cNvCxnSpPr>
          <p:nvPr/>
        </p:nvCxnSpPr>
        <p:spPr>
          <a:xfrm flipV="1">
            <a:off x="3710453" y="3626326"/>
            <a:ext cx="337" cy="52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72208" y="1939996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741022" y="1897297"/>
            <a:ext cx="3524386" cy="18906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147044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075476" y="-106670"/>
            <a:ext cx="553257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553518" y="-1424669"/>
            <a:ext cx="174950" cy="3724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67725" y="525028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stCxn id="20" idx="2"/>
            <a:endCxn id="52" idx="0"/>
          </p:cNvCxnSpPr>
          <p:nvPr/>
        </p:nvCxnSpPr>
        <p:spPr>
          <a:xfrm>
            <a:off x="9503215" y="799061"/>
            <a:ext cx="0" cy="10982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 38">
            <a:extLst>
              <a:ext uri="{FF2B5EF4-FFF2-40B4-BE49-F238E27FC236}">
                <a16:creationId xmlns:a16="http://schemas.microsoft.com/office/drawing/2014/main" id="{1ABAE454-CCFF-F543-9754-490C44CA3C75}"/>
              </a:ext>
            </a:extLst>
          </p:cNvPr>
          <p:cNvSpPr/>
          <p:nvPr/>
        </p:nvSpPr>
        <p:spPr>
          <a:xfrm>
            <a:off x="866714" y="210386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7" name="Graphic 10">
            <a:extLst>
              <a:ext uri="{FF2B5EF4-FFF2-40B4-BE49-F238E27FC236}">
                <a16:creationId xmlns:a16="http://schemas.microsoft.com/office/drawing/2014/main" id="{A5EC6FB2-6A9B-1448-9096-9BD711795B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6714" y="2116116"/>
            <a:ext cx="236692" cy="236692"/>
          </a:xfrm>
          <a:prstGeom prst="rect">
            <a:avLst/>
          </a:prstGeom>
        </p:spPr>
      </p:pic>
      <p:sp>
        <p:nvSpPr>
          <p:cNvPr id="88" name="Rectangle 38">
            <a:extLst>
              <a:ext uri="{FF2B5EF4-FFF2-40B4-BE49-F238E27FC236}">
                <a16:creationId xmlns:a16="http://schemas.microsoft.com/office/drawing/2014/main" id="{A5249CFF-DDB1-A444-ACF6-A86D83CF1501}"/>
              </a:ext>
            </a:extLst>
          </p:cNvPr>
          <p:cNvSpPr/>
          <p:nvPr/>
        </p:nvSpPr>
        <p:spPr>
          <a:xfrm>
            <a:off x="4820000" y="210386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9" name="Graphic 10">
            <a:extLst>
              <a:ext uri="{FF2B5EF4-FFF2-40B4-BE49-F238E27FC236}">
                <a16:creationId xmlns:a16="http://schemas.microsoft.com/office/drawing/2014/main" id="{CB887066-B5DF-C840-A304-639B7CA6C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0000" y="2116116"/>
            <a:ext cx="236692" cy="236692"/>
          </a:xfrm>
          <a:prstGeom prst="rect">
            <a:avLst/>
          </a:prstGeom>
        </p:spPr>
      </p:pic>
      <p:sp>
        <p:nvSpPr>
          <p:cNvPr id="90" name="Rectangle 8">
            <a:extLst>
              <a:ext uri="{FF2B5EF4-FFF2-40B4-BE49-F238E27FC236}">
                <a16:creationId xmlns:a16="http://schemas.microsoft.com/office/drawing/2014/main" id="{DBF33C31-DA27-6B4F-AEDA-914777CA49CE}"/>
              </a:ext>
            </a:extLst>
          </p:cNvPr>
          <p:cNvSpPr/>
          <p:nvPr/>
        </p:nvSpPr>
        <p:spPr>
          <a:xfrm>
            <a:off x="2847914" y="1633548"/>
            <a:ext cx="1830257" cy="1578753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pic>
        <p:nvPicPr>
          <p:cNvPr id="91" name="Graphic 9">
            <a:extLst>
              <a:ext uri="{FF2B5EF4-FFF2-40B4-BE49-F238E27FC236}">
                <a16:creationId xmlns:a16="http://schemas.microsoft.com/office/drawing/2014/main" id="{F5ABB182-655E-5346-8792-CF21D5A204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79" y="3376104"/>
            <a:ext cx="250222" cy="250222"/>
          </a:xfrm>
          <a:prstGeom prst="rect">
            <a:avLst/>
          </a:prstGeom>
        </p:spPr>
      </p:pic>
      <p:pic>
        <p:nvPicPr>
          <p:cNvPr id="92" name="Graphic 39">
            <a:extLst>
              <a:ext uri="{FF2B5EF4-FFF2-40B4-BE49-F238E27FC236}">
                <a16:creationId xmlns:a16="http://schemas.microsoft.com/office/drawing/2014/main" id="{9FE6371A-09A0-264B-A96D-7F617E83B4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51104" y="3387181"/>
            <a:ext cx="236974" cy="236974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32A1D7C-741B-3741-8571-9F7C4972F8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2727" y="3363000"/>
            <a:ext cx="778405" cy="294275"/>
          </a:xfrm>
          <a:prstGeom prst="rect">
            <a:avLst/>
          </a:prstGeom>
        </p:spPr>
      </p:pic>
      <p:pic>
        <p:nvPicPr>
          <p:cNvPr id="94" name="Graphic 40">
            <a:extLst>
              <a:ext uri="{FF2B5EF4-FFF2-40B4-BE49-F238E27FC236}">
                <a16:creationId xmlns:a16="http://schemas.microsoft.com/office/drawing/2014/main" id="{F20CFA13-78A0-954E-AFA3-AAFA9911E6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6309" y="2429088"/>
            <a:ext cx="297692" cy="297692"/>
          </a:xfrm>
          <a:prstGeom prst="rect">
            <a:avLst/>
          </a:prstGeom>
        </p:spPr>
      </p:pic>
      <p:pic>
        <p:nvPicPr>
          <p:cNvPr id="96" name="Graphic 9">
            <a:extLst>
              <a:ext uri="{FF2B5EF4-FFF2-40B4-BE49-F238E27FC236}">
                <a16:creationId xmlns:a16="http://schemas.microsoft.com/office/drawing/2014/main" id="{3D7E163F-3513-AF4E-94D5-D3A41E17BC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1478" y="1262930"/>
            <a:ext cx="250222" cy="250222"/>
          </a:xfrm>
          <a:prstGeom prst="rect">
            <a:avLst/>
          </a:prstGeom>
        </p:spPr>
      </p:pic>
      <p:pic>
        <p:nvPicPr>
          <p:cNvPr id="97" name="Graphic 39">
            <a:extLst>
              <a:ext uri="{FF2B5EF4-FFF2-40B4-BE49-F238E27FC236}">
                <a16:creationId xmlns:a16="http://schemas.microsoft.com/office/drawing/2014/main" id="{0410C8C7-3FE0-5646-9EB3-DC1D870CE2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186903" y="1274007"/>
            <a:ext cx="236974" cy="236974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07B2AA-B62A-A04D-9D62-8C4E32D2EB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56262" y="1245693"/>
            <a:ext cx="777315" cy="293863"/>
          </a:xfrm>
          <a:prstGeom prst="rect">
            <a:avLst/>
          </a:prstGeom>
        </p:spPr>
      </p:pic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B558ABE5-C0F3-824D-A108-3B35806F31CC}"/>
              </a:ext>
            </a:extLst>
          </p:cNvPr>
          <p:cNvCxnSpPr>
            <a:stCxn id="91" idx="0"/>
            <a:endCxn id="94" idx="2"/>
          </p:cNvCxnSpPr>
          <p:nvPr/>
        </p:nvCxnSpPr>
        <p:spPr>
          <a:xfrm rot="5400000" flipH="1" flipV="1">
            <a:off x="3748310" y="2689260"/>
            <a:ext cx="649324" cy="72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winkelte Verbindung 98">
            <a:extLst>
              <a:ext uri="{FF2B5EF4-FFF2-40B4-BE49-F238E27FC236}">
                <a16:creationId xmlns:a16="http://schemas.microsoft.com/office/drawing/2014/main" id="{D3BCD7D5-CD00-3747-882F-B964DA23789D}"/>
              </a:ext>
            </a:extLst>
          </p:cNvPr>
          <p:cNvCxnSpPr>
            <a:cxnSpLocks/>
            <a:stCxn id="96" idx="1"/>
            <a:endCxn id="13" idx="2"/>
          </p:cNvCxnSpPr>
          <p:nvPr/>
        </p:nvCxnSpPr>
        <p:spPr>
          <a:xfrm rot="10800000">
            <a:off x="3618728" y="1260469"/>
            <a:ext cx="302751" cy="1275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17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2: </a:t>
            </a:r>
            <a:r>
              <a:rPr lang="de-DE" sz="4000" b="1" dirty="0" err="1">
                <a:solidFill>
                  <a:schemeClr val="bg1"/>
                </a:solidFill>
              </a:rPr>
              <a:t>create</a:t>
            </a:r>
            <a:r>
              <a:rPr lang="de-DE" sz="4000" b="1" dirty="0">
                <a:solidFill>
                  <a:schemeClr val="bg1"/>
                </a:solidFill>
              </a:rPr>
              <a:t> Task-Definition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3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7FB965-8D7B-1A4C-A2CE-DC67A986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" y="323233"/>
            <a:ext cx="6433820" cy="3526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B927D6-ECCA-B043-94C3-A198522B80D7}"/>
              </a:ext>
            </a:extLst>
          </p:cNvPr>
          <p:cNvSpPr/>
          <p:nvPr/>
        </p:nvSpPr>
        <p:spPr>
          <a:xfrm>
            <a:off x="2148703" y="1505603"/>
            <a:ext cx="2113280" cy="5283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132538-11F4-E74A-8436-6C1D28FD7D21}"/>
              </a:ext>
            </a:extLst>
          </p:cNvPr>
          <p:cNvSpPr/>
          <p:nvPr/>
        </p:nvSpPr>
        <p:spPr>
          <a:xfrm>
            <a:off x="350383" y="896003"/>
            <a:ext cx="1402080" cy="254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B60FB6C6-89F8-E64B-9F9F-C14ABD4F376C}"/>
              </a:ext>
            </a:extLst>
          </p:cNvPr>
          <p:cNvSpPr/>
          <p:nvPr/>
        </p:nvSpPr>
        <p:spPr>
          <a:xfrm>
            <a:off x="1823583" y="875683"/>
            <a:ext cx="375920" cy="29464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DE31E9-0E7A-A44D-817B-28528425B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77" y="3637242"/>
            <a:ext cx="6301946" cy="2424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Pfeil nach links 8">
            <a:extLst>
              <a:ext uri="{FF2B5EF4-FFF2-40B4-BE49-F238E27FC236}">
                <a16:creationId xmlns:a16="http://schemas.microsoft.com/office/drawing/2014/main" id="{7A417DFA-3F89-8B48-8223-885E23DBB51E}"/>
              </a:ext>
            </a:extLst>
          </p:cNvPr>
          <p:cNvSpPr/>
          <p:nvPr/>
        </p:nvSpPr>
        <p:spPr>
          <a:xfrm>
            <a:off x="11587960" y="4849544"/>
            <a:ext cx="375920" cy="29464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FC8682-5CA6-D549-A0DE-CDB3C9486355}"/>
              </a:ext>
            </a:extLst>
          </p:cNvPr>
          <p:cNvSpPr/>
          <p:nvPr/>
        </p:nvSpPr>
        <p:spPr>
          <a:xfrm>
            <a:off x="9202865" y="4425191"/>
            <a:ext cx="2291458" cy="143798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475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72CD912-AE0C-8D4D-89D3-90168E38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6" y="394879"/>
            <a:ext cx="7365017" cy="4249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ige Legende 2">
            <a:extLst>
              <a:ext uri="{FF2B5EF4-FFF2-40B4-BE49-F238E27FC236}">
                <a16:creationId xmlns:a16="http://schemas.microsoft.com/office/drawing/2014/main" id="{36ED2932-1B03-1648-BE79-76A8DFC216DF}"/>
              </a:ext>
            </a:extLst>
          </p:cNvPr>
          <p:cNvSpPr/>
          <p:nvPr/>
        </p:nvSpPr>
        <p:spPr>
          <a:xfrm>
            <a:off x="798653" y="1250066"/>
            <a:ext cx="2847373" cy="1435260"/>
          </a:xfrm>
          <a:prstGeom prst="wedgeRectCallout">
            <a:avLst>
              <a:gd name="adj1" fmla="val 114939"/>
              <a:gd name="adj2" fmla="val 33468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Die IAM-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, die dem Task zugewiesen ist.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Diese ermöglicht es dem Task mit anderen AWS Services zu kommunizieren. Beispiel: Ein ECS-Task muss mit eine RDS-DB kommunizieren dann vergebe ich hier eine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mit den </a:t>
            </a:r>
            <a:r>
              <a:rPr lang="de-DE" sz="1000" dirty="0" err="1">
                <a:solidFill>
                  <a:schemeClr val="tx1"/>
                </a:solidFill>
              </a:rPr>
              <a:t>entspr</a:t>
            </a:r>
            <a:r>
              <a:rPr lang="de-DE" sz="1000" dirty="0">
                <a:solidFill>
                  <a:schemeClr val="tx1"/>
                </a:solidFill>
              </a:rPr>
              <a:t>. RDS </a:t>
            </a:r>
            <a:r>
              <a:rPr lang="de-DE" sz="1000" dirty="0" err="1">
                <a:solidFill>
                  <a:schemeClr val="tx1"/>
                </a:solidFill>
              </a:rPr>
              <a:t>Policies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6509BD-3F14-3848-A61A-B993E7ADD38E}"/>
              </a:ext>
            </a:extLst>
          </p:cNvPr>
          <p:cNvSpPr/>
          <p:nvPr/>
        </p:nvSpPr>
        <p:spPr>
          <a:xfrm>
            <a:off x="5473639" y="2157005"/>
            <a:ext cx="2397146" cy="7366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62ECB4A-896E-EE4A-9B3B-CCD13CEF2887}"/>
              </a:ext>
            </a:extLst>
          </p:cNvPr>
          <p:cNvSpPr/>
          <p:nvPr/>
        </p:nvSpPr>
        <p:spPr>
          <a:xfrm>
            <a:off x="5382971" y="3142783"/>
            <a:ext cx="2487814" cy="2023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49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9D4D226-5745-DB43-BCFB-A43F1C35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905" y="596355"/>
            <a:ext cx="7123137" cy="54974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ige Legende 2">
            <a:extLst>
              <a:ext uri="{FF2B5EF4-FFF2-40B4-BE49-F238E27FC236}">
                <a16:creationId xmlns:a16="http://schemas.microsoft.com/office/drawing/2014/main" id="{36ED2932-1B03-1648-BE79-76A8DFC216DF}"/>
              </a:ext>
            </a:extLst>
          </p:cNvPr>
          <p:cNvSpPr/>
          <p:nvPr/>
        </p:nvSpPr>
        <p:spPr>
          <a:xfrm>
            <a:off x="219919" y="596355"/>
            <a:ext cx="2847373" cy="1435260"/>
          </a:xfrm>
          <a:prstGeom prst="wedgeRectCallout">
            <a:avLst>
              <a:gd name="adj1" fmla="val 98679"/>
              <a:gd name="adj2" fmla="val 26210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 err="1">
                <a:solidFill>
                  <a:schemeClr val="tx1"/>
                </a:solidFill>
              </a:rPr>
              <a:t>Required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für ECS bezüglich: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tx1"/>
                </a:solidFill>
              </a:rPr>
              <a:t>Pull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tx1"/>
                </a:solidFill>
              </a:rPr>
              <a:t>Publish</a:t>
            </a:r>
            <a:r>
              <a:rPr lang="de-DE" sz="1000" dirty="0">
                <a:solidFill>
                  <a:schemeClr val="tx1"/>
                </a:solidFill>
              </a:rPr>
              <a:t> Container-Logs zu </a:t>
            </a:r>
            <a:r>
              <a:rPr lang="de-DE" sz="1000" dirty="0" err="1">
                <a:solidFill>
                  <a:schemeClr val="tx1"/>
                </a:solidFill>
              </a:rPr>
              <a:t>CloudWatch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Sofern nicht schon vorhanden wird 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automatisch für erstellt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6509BD-3F14-3848-A61A-B993E7ADD38E}"/>
              </a:ext>
            </a:extLst>
          </p:cNvPr>
          <p:cNvSpPr/>
          <p:nvPr/>
        </p:nvSpPr>
        <p:spPr>
          <a:xfrm>
            <a:off x="4501366" y="1313986"/>
            <a:ext cx="3184224" cy="71763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62ECB4A-896E-EE4A-9B3B-CCD13CEF2887}"/>
              </a:ext>
            </a:extLst>
          </p:cNvPr>
          <p:cNvSpPr/>
          <p:nvPr/>
        </p:nvSpPr>
        <p:spPr>
          <a:xfrm>
            <a:off x="4501365" y="3119633"/>
            <a:ext cx="5638057" cy="153338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34C930E7-1175-2F47-9B76-FF00472180E1}"/>
              </a:ext>
            </a:extLst>
          </p:cNvPr>
          <p:cNvSpPr/>
          <p:nvPr/>
        </p:nvSpPr>
        <p:spPr>
          <a:xfrm>
            <a:off x="455271" y="2627454"/>
            <a:ext cx="2847373" cy="1435260"/>
          </a:xfrm>
          <a:prstGeom prst="wedgeRectCallout">
            <a:avLst>
              <a:gd name="adj1" fmla="val 98679"/>
              <a:gd name="adj2" fmla="val 26210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Memory Size und CPU für den kompl. Task.</a:t>
            </a:r>
          </a:p>
          <a:p>
            <a:r>
              <a:rPr lang="de-DE" sz="1000" dirty="0">
                <a:solidFill>
                  <a:schemeClr val="tx1"/>
                </a:solidFill>
              </a:rPr>
              <a:t>Das bedeutet, dass sich diese Werte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ALLE CONTAINER in diesem Task teilen.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Ein Task kann ja mehrere Container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beinhalten. Das ist sozusagen die 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GesamtSumme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an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Resourcen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für alle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Container in der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TaskDef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.</a:t>
            </a:r>
          </a:p>
          <a:p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Beispielswert:  386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52C79AB-136F-7A48-977F-963DD7D85091}"/>
              </a:ext>
            </a:extLst>
          </p:cNvPr>
          <p:cNvSpPr/>
          <p:nvPr/>
        </p:nvSpPr>
        <p:spPr>
          <a:xfrm>
            <a:off x="3438423" y="4997493"/>
            <a:ext cx="1062942" cy="431033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D6FE1616-6466-F741-9AAA-44A5035E3186}"/>
              </a:ext>
            </a:extLst>
          </p:cNvPr>
          <p:cNvSpPr/>
          <p:nvPr/>
        </p:nvSpPr>
        <p:spPr>
          <a:xfrm>
            <a:off x="875392" y="4997493"/>
            <a:ext cx="1536426" cy="636859"/>
          </a:xfrm>
          <a:prstGeom prst="wedgeRectCallout">
            <a:avLst>
              <a:gd name="adj1" fmla="val 121490"/>
              <a:gd name="adj2" fmla="val -16579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definieren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3531C5-3E35-D643-8CF0-86F94E90B74E}"/>
              </a:ext>
            </a:extLst>
          </p:cNvPr>
          <p:cNvSpPr/>
          <p:nvPr/>
        </p:nvSpPr>
        <p:spPr>
          <a:xfrm>
            <a:off x="3905241" y="1070659"/>
            <a:ext cx="1147049" cy="15777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80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A6F8EE3-6270-0145-BB3E-1DB9082C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76" y="432588"/>
            <a:ext cx="7153155" cy="4618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121D306-DA2C-D94F-909B-997778F61C24}"/>
              </a:ext>
            </a:extLst>
          </p:cNvPr>
          <p:cNvSpPr/>
          <p:nvPr/>
        </p:nvSpPr>
        <p:spPr>
          <a:xfrm>
            <a:off x="5717895" y="1116203"/>
            <a:ext cx="1770926" cy="25464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2F06383B-DA0C-774A-8106-FE6CC501D463}"/>
              </a:ext>
            </a:extLst>
          </p:cNvPr>
          <p:cNvSpPr/>
          <p:nvPr/>
        </p:nvSpPr>
        <p:spPr>
          <a:xfrm>
            <a:off x="7345640" y="282827"/>
            <a:ext cx="1127029" cy="491568"/>
          </a:xfrm>
          <a:prstGeom prst="wedgeRectCallout">
            <a:avLst>
              <a:gd name="adj1" fmla="val -75888"/>
              <a:gd name="adj2" fmla="val 110644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Name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DCDC9C-0C80-E946-9E4B-7A8B5AE8FCFD}"/>
              </a:ext>
            </a:extLst>
          </p:cNvPr>
          <p:cNvSpPr/>
          <p:nvPr/>
        </p:nvSpPr>
        <p:spPr>
          <a:xfrm>
            <a:off x="6141706" y="1492024"/>
            <a:ext cx="3442132" cy="3533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580D812C-5D32-1F4F-8CB6-B1053B0F8C66}"/>
              </a:ext>
            </a:extLst>
          </p:cNvPr>
          <p:cNvSpPr/>
          <p:nvPr/>
        </p:nvSpPr>
        <p:spPr>
          <a:xfrm>
            <a:off x="2558005" y="829479"/>
            <a:ext cx="2133387" cy="853884"/>
          </a:xfrm>
          <a:prstGeom prst="wedgeRectCallout">
            <a:avLst>
              <a:gd name="adj1" fmla="val 113006"/>
              <a:gd name="adj2" fmla="val 41652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Image.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Image von ECR hier reinkopieren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366347-1DD7-2849-9629-B44B2743D6C1}"/>
              </a:ext>
            </a:extLst>
          </p:cNvPr>
          <p:cNvSpPr/>
          <p:nvPr/>
        </p:nvSpPr>
        <p:spPr>
          <a:xfrm>
            <a:off x="5472304" y="2563032"/>
            <a:ext cx="2861468" cy="3533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36D0A7B8-F9D9-8740-BBFE-388B8A3B3A2E}"/>
              </a:ext>
            </a:extLst>
          </p:cNvPr>
          <p:cNvSpPr/>
          <p:nvPr/>
        </p:nvSpPr>
        <p:spPr>
          <a:xfrm>
            <a:off x="1481561" y="1845409"/>
            <a:ext cx="2454956" cy="1008138"/>
          </a:xfrm>
          <a:prstGeom prst="wedgeRectCallout">
            <a:avLst>
              <a:gd name="adj1" fmla="val 113006"/>
              <a:gd name="adj2" fmla="val 41652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Memory für den Container hier angeben.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Muss &lt;= der Size sein die ich zuvor bei der Task-</a:t>
            </a:r>
            <a:r>
              <a:rPr lang="de-DE" sz="1000" dirty="0" err="1">
                <a:solidFill>
                  <a:schemeClr val="tx1"/>
                </a:solidFill>
              </a:rPr>
              <a:t>Def</a:t>
            </a:r>
            <a:r>
              <a:rPr lang="de-DE" sz="1000" dirty="0">
                <a:solidFill>
                  <a:schemeClr val="tx1"/>
                </a:solidFill>
              </a:rPr>
              <a:t> angegeben habe, welche ja für alle Container gültig ist.</a:t>
            </a:r>
          </a:p>
        </p:txBody>
      </p:sp>
      <p:sp>
        <p:nvSpPr>
          <p:cNvPr id="10" name="Rechteckige Legende 9">
            <a:extLst>
              <a:ext uri="{FF2B5EF4-FFF2-40B4-BE49-F238E27FC236}">
                <a16:creationId xmlns:a16="http://schemas.microsoft.com/office/drawing/2014/main" id="{11A0EF54-1D66-9647-AD6A-1D373FA47DCD}"/>
              </a:ext>
            </a:extLst>
          </p:cNvPr>
          <p:cNvSpPr/>
          <p:nvPr/>
        </p:nvSpPr>
        <p:spPr>
          <a:xfrm>
            <a:off x="421724" y="3030313"/>
            <a:ext cx="3000896" cy="1632599"/>
          </a:xfrm>
          <a:prstGeom prst="wedgeRectCallout">
            <a:avLst>
              <a:gd name="adj1" fmla="val 146309"/>
              <a:gd name="adj2" fmla="val 19329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Port für Container.</a:t>
            </a:r>
          </a:p>
          <a:p>
            <a:r>
              <a:rPr lang="de-DE" sz="1000" dirty="0">
                <a:solidFill>
                  <a:schemeClr val="tx1"/>
                </a:solidFill>
              </a:rPr>
              <a:t>Bei </a:t>
            </a:r>
            <a:r>
              <a:rPr lang="de-DE" sz="1000" dirty="0" err="1">
                <a:solidFill>
                  <a:schemeClr val="tx1"/>
                </a:solidFill>
              </a:rPr>
              <a:t>awsvpc</a:t>
            </a:r>
            <a:r>
              <a:rPr lang="de-DE" sz="1000" dirty="0">
                <a:solidFill>
                  <a:schemeClr val="tx1"/>
                </a:solidFill>
              </a:rPr>
              <a:t> hat ein Container keinen expliziten Port den er nach außen freigibt.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Gehe ich nach </a:t>
            </a:r>
            <a:r>
              <a:rPr lang="de-DE" sz="1000" dirty="0" err="1">
                <a:solidFill>
                  <a:schemeClr val="tx1"/>
                </a:solidFill>
              </a:rPr>
              <a:t>ContainerStart</a:t>
            </a:r>
            <a:r>
              <a:rPr lang="de-DE" sz="1000" dirty="0">
                <a:solidFill>
                  <a:schemeClr val="tx1"/>
                </a:solidFill>
              </a:rPr>
              <a:t> auf die EC2-Instanz und führe „</a:t>
            </a:r>
            <a:r>
              <a:rPr lang="de-DE" sz="1000" dirty="0" err="1">
                <a:solidFill>
                  <a:schemeClr val="tx1"/>
                </a:solidFill>
              </a:rPr>
              <a:t>docker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ps</a:t>
            </a:r>
            <a:r>
              <a:rPr lang="de-DE" sz="1000" dirty="0">
                <a:solidFill>
                  <a:schemeClr val="tx1"/>
                </a:solidFill>
              </a:rPr>
              <a:t>“ aus, dann sehe ich zwar den Container, aber dieser hat KEINEN PORT ZUGEWIESEN.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Bei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awsvpc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habe ich dynamisches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Portmapping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!!!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CE1C34A-F8EF-7B4D-87F9-899F162DA7EA}"/>
              </a:ext>
            </a:extLst>
          </p:cNvPr>
          <p:cNvSpPr/>
          <p:nvPr/>
        </p:nvSpPr>
        <p:spPr>
          <a:xfrm>
            <a:off x="6432038" y="3970416"/>
            <a:ext cx="2248975" cy="27501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37D168D3-3C36-2241-93D7-C64201167FD7}"/>
              </a:ext>
            </a:extLst>
          </p:cNvPr>
          <p:cNvSpPr/>
          <p:nvPr/>
        </p:nvSpPr>
        <p:spPr>
          <a:xfrm>
            <a:off x="2478107" y="5051347"/>
            <a:ext cx="1412111" cy="1258091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8F9F1A-9336-BA4E-9788-3250F2117993}"/>
              </a:ext>
            </a:extLst>
          </p:cNvPr>
          <p:cNvSpPr txBox="1"/>
          <p:nvPr/>
        </p:nvSpPr>
        <p:spPr>
          <a:xfrm>
            <a:off x="2305294" y="6273771"/>
            <a:ext cx="1584924" cy="215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latin typeface="Consolas" panose="020B0609020204030204" pitchFamily="49" charset="0"/>
                <a:cs typeface="Consolas" panose="020B0609020204030204" pitchFamily="49" charset="0"/>
              </a:rPr>
              <a:t>ENI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mit: 192.160.0.34</a:t>
            </a:r>
          </a:p>
        </p:txBody>
      </p:sp>
      <p:sp>
        <p:nvSpPr>
          <p:cNvPr id="14" name="Zierrahmen 13">
            <a:extLst>
              <a:ext uri="{FF2B5EF4-FFF2-40B4-BE49-F238E27FC236}">
                <a16:creationId xmlns:a16="http://schemas.microsoft.com/office/drawing/2014/main" id="{01AC0D77-CAB9-B74D-B8CC-5566890AB7D7}"/>
              </a:ext>
            </a:extLst>
          </p:cNvPr>
          <p:cNvSpPr/>
          <p:nvPr/>
        </p:nvSpPr>
        <p:spPr>
          <a:xfrm>
            <a:off x="2798275" y="5480719"/>
            <a:ext cx="432186" cy="299897"/>
          </a:xfrm>
          <a:prstGeom prst="plaqu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95610D-98F4-BB48-BEBD-A874BC9DA9A6}"/>
              </a:ext>
            </a:extLst>
          </p:cNvPr>
          <p:cNvSpPr txBox="1"/>
          <p:nvPr/>
        </p:nvSpPr>
        <p:spPr>
          <a:xfrm>
            <a:off x="2555087" y="5788870"/>
            <a:ext cx="964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localhost:8080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D43D0F-CE3C-C646-8991-6DE23E98C9FD}"/>
              </a:ext>
            </a:extLst>
          </p:cNvPr>
          <p:cNvSpPr txBox="1"/>
          <p:nvPr/>
        </p:nvSpPr>
        <p:spPr>
          <a:xfrm>
            <a:off x="2508848" y="5512995"/>
            <a:ext cx="10110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de-DE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D3912B-4AE1-2344-BBDC-4F89830EB430}"/>
              </a:ext>
            </a:extLst>
          </p:cNvPr>
          <p:cNvSpPr txBox="1"/>
          <p:nvPr/>
        </p:nvSpPr>
        <p:spPr>
          <a:xfrm>
            <a:off x="431183" y="5304275"/>
            <a:ext cx="1962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Container gibt nach außen nur die IP bekannt, aber keinen Port.</a:t>
            </a:r>
            <a:br>
              <a:rPr lang="de-DE" sz="800" dirty="0"/>
            </a:br>
            <a:r>
              <a:rPr lang="de-DE" sz="800" dirty="0"/>
              <a:t>Das Port-Mapping wird dann dynamisch durchgeführt, bspw. Von einem ALB.</a:t>
            </a:r>
            <a:br>
              <a:rPr lang="de-DE" sz="800" dirty="0"/>
            </a:br>
            <a:r>
              <a:rPr lang="de-DE" sz="800" dirty="0"/>
              <a:t>Intern läuft die </a:t>
            </a:r>
            <a:r>
              <a:rPr lang="de-DE" sz="800" dirty="0" err="1"/>
              <a:t>webapp</a:t>
            </a:r>
            <a:br>
              <a:rPr lang="de-DE" sz="800" dirty="0"/>
            </a:br>
            <a:r>
              <a:rPr lang="de-DE" sz="800" dirty="0"/>
              <a:t>dann auf dem </a:t>
            </a:r>
            <a:r>
              <a:rPr lang="de-DE" sz="800" dirty="0" err="1"/>
              <a:t>eigt</a:t>
            </a:r>
            <a:r>
              <a:rPr lang="de-DE" sz="800" dirty="0"/>
              <a:t>. Port.</a:t>
            </a:r>
            <a:br>
              <a:rPr lang="de-DE" sz="800" dirty="0"/>
            </a:br>
            <a:br>
              <a:rPr lang="de-DE" sz="800" dirty="0"/>
            </a:br>
            <a:r>
              <a:rPr lang="de-DE" sz="800" b="1" dirty="0">
                <a:sym typeface="Wingdings" pitchFamily="2" charset="2"/>
              </a:rPr>
              <a:t> Vgl. mit einem </a:t>
            </a:r>
            <a:r>
              <a:rPr lang="de-DE" sz="800" b="1" dirty="0" err="1">
                <a:sym typeface="Wingdings" pitchFamily="2" charset="2"/>
              </a:rPr>
              <a:t>Pod</a:t>
            </a:r>
            <a:r>
              <a:rPr lang="de-DE" sz="800" b="1" dirty="0">
                <a:sym typeface="Wingdings" pitchFamily="2" charset="2"/>
              </a:rPr>
              <a:t> bei </a:t>
            </a:r>
            <a:r>
              <a:rPr lang="de-DE" sz="800" b="1" dirty="0" err="1">
                <a:sym typeface="Wingdings" pitchFamily="2" charset="2"/>
              </a:rPr>
              <a:t>Kubernetes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07149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ECB5427-EFE0-E449-BD0C-70322F842EBF}"/>
              </a:ext>
            </a:extLst>
          </p:cNvPr>
          <p:cNvSpPr txBox="1"/>
          <p:nvPr/>
        </p:nvSpPr>
        <p:spPr>
          <a:xfrm>
            <a:off x="3437681" y="1875099"/>
            <a:ext cx="49308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Den Rest nun so lassen und auf „Finish“ klicken.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Somit sollte die Task-</a:t>
            </a:r>
            <a:r>
              <a:rPr lang="de-DE" dirty="0" err="1">
                <a:sym typeface="Wingdings" pitchFamily="2" charset="2"/>
              </a:rPr>
              <a:t>Def</a:t>
            </a:r>
            <a:r>
              <a:rPr lang="de-DE" dirty="0">
                <a:sym typeface="Wingdings" pitchFamily="2" charset="2"/>
              </a:rPr>
              <a:t> nun angelegt sein.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3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3: Create Service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2299304"/>
            <a:ext cx="1760872" cy="390373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2299304"/>
            <a:ext cx="1760872" cy="38448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2299302"/>
            <a:ext cx="1760872" cy="390373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6" y="1116498"/>
            <a:ext cx="6701511" cy="485778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111649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1004184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</p:cNvCxnSpPr>
          <p:nvPr/>
        </p:nvCxnSpPr>
        <p:spPr>
          <a:xfrm flipV="1">
            <a:off x="3617587" y="1408845"/>
            <a:ext cx="0" cy="32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08240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437925" cy="437925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5368" y="5174708"/>
            <a:ext cx="437925" cy="437925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2690" y="5170044"/>
            <a:ext cx="437925" cy="437925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654961"/>
            <a:ext cx="11155727" cy="58161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662045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34574" y="2596996"/>
            <a:ext cx="1765300" cy="7970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34574" y="2590481"/>
            <a:ext cx="236692" cy="236692"/>
          </a:xfrm>
          <a:prstGeom prst="rect">
            <a:avLst/>
          </a:prstGeom>
        </p:spPr>
      </p:pic>
      <p:pic>
        <p:nvPicPr>
          <p:cNvPr id="60" name="Graphic 24">
            <a:extLst>
              <a:ext uri="{FF2B5EF4-FFF2-40B4-BE49-F238E27FC236}">
                <a16:creationId xmlns:a16="http://schemas.microsoft.com/office/drawing/2014/main" id="{2B4FC6ED-E3BD-D847-ABAD-83120337A3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3236" y="2804362"/>
            <a:ext cx="230520" cy="230520"/>
          </a:xfrm>
          <a:prstGeom prst="rect">
            <a:avLst/>
          </a:prstGeom>
        </p:spPr>
      </p:pic>
      <p:sp>
        <p:nvSpPr>
          <p:cNvPr id="61" name="Rectangle 79">
            <a:extLst>
              <a:ext uri="{FF2B5EF4-FFF2-40B4-BE49-F238E27FC236}">
                <a16:creationId xmlns:a16="http://schemas.microsoft.com/office/drawing/2014/main" id="{6ED83F6F-BB1A-BA48-B360-4591788D995B}"/>
              </a:ext>
            </a:extLst>
          </p:cNvPr>
          <p:cNvSpPr/>
          <p:nvPr/>
        </p:nvSpPr>
        <p:spPr>
          <a:xfrm>
            <a:off x="4068277" y="2767923"/>
            <a:ext cx="413059" cy="305389"/>
          </a:xfrm>
          <a:prstGeom prst="rect">
            <a:avLst/>
          </a:prstGeom>
          <a:noFill/>
          <a:ln w="12700">
            <a:solidFill>
              <a:srgbClr val="DF33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3068077-8476-E746-A320-AFD56801DC64}"/>
              </a:ext>
            </a:extLst>
          </p:cNvPr>
          <p:cNvSpPr txBox="1"/>
          <p:nvPr/>
        </p:nvSpPr>
        <p:spPr>
          <a:xfrm>
            <a:off x="3976228" y="2609392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6977FB93-A4E9-D043-B80A-21721F8001B3}"/>
              </a:ext>
            </a:extLst>
          </p:cNvPr>
          <p:cNvSpPr txBox="1"/>
          <p:nvPr/>
        </p:nvSpPr>
        <p:spPr>
          <a:xfrm>
            <a:off x="4132746" y="2816854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accent2">
                    <a:lumMod val="75000"/>
                  </a:schemeClr>
                </a:solidFill>
              </a:rPr>
              <a:t>BH</a:t>
            </a:r>
          </a:p>
        </p:txBody>
      </p:sp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37953"/>
            <a:ext cx="4740325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65173" y="4990558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7521835" y="4629743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242691"/>
            <a:ext cx="1200091" cy="67290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8209867" y="4749497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069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7839" y="4736123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751488" y="5525750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691717" y="4801008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1022" y="4801008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8131173" y="5753566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5666" y="5686995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8102200" y="5355230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7" name="Graphic 9">
            <a:extLst>
              <a:ext uri="{FF2B5EF4-FFF2-40B4-BE49-F238E27FC236}">
                <a16:creationId xmlns:a16="http://schemas.microsoft.com/office/drawing/2014/main" id="{67D59195-0A17-684C-838F-DE4D54B104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85342" y="3539866"/>
            <a:ext cx="250222" cy="250222"/>
          </a:xfrm>
          <a:prstGeom prst="rect">
            <a:avLst/>
          </a:prstGeom>
        </p:spPr>
      </p:pic>
      <p:pic>
        <p:nvPicPr>
          <p:cNvPr id="70" name="Graphic 39">
            <a:extLst>
              <a:ext uri="{FF2B5EF4-FFF2-40B4-BE49-F238E27FC236}">
                <a16:creationId xmlns:a16="http://schemas.microsoft.com/office/drawing/2014/main" id="{40FBEDD6-4324-7246-8F74-A6371243076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50767" y="3550943"/>
            <a:ext cx="236974" cy="236974"/>
          </a:xfrm>
          <a:prstGeom prst="rect">
            <a:avLst/>
          </a:prstGeom>
        </p:spPr>
      </p:pic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stCxn id="7" idx="0"/>
            <a:endCxn id="67" idx="2"/>
          </p:cNvCxnSpPr>
          <p:nvPr/>
        </p:nvCxnSpPr>
        <p:spPr>
          <a:xfrm rot="5400000" flipH="1" flipV="1">
            <a:off x="2541565" y="2977777"/>
            <a:ext cx="356577" cy="1981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67" idx="2"/>
          </p:cNvCxnSpPr>
          <p:nvPr/>
        </p:nvCxnSpPr>
        <p:spPr>
          <a:xfrm rot="16200000" flipV="1">
            <a:off x="4519000" y="2981542"/>
            <a:ext cx="364107" cy="1981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stCxn id="9" idx="0"/>
            <a:endCxn id="67" idx="2"/>
          </p:cNvCxnSpPr>
          <p:nvPr/>
        </p:nvCxnSpPr>
        <p:spPr>
          <a:xfrm flipV="1">
            <a:off x="3710453" y="3790088"/>
            <a:ext cx="0" cy="363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9">
            <a:extLst>
              <a:ext uri="{FF2B5EF4-FFF2-40B4-BE49-F238E27FC236}">
                <a16:creationId xmlns:a16="http://schemas.microsoft.com/office/drawing/2014/main" id="{907F37DA-0EE7-0B43-A458-A8DB187A1FF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5039" y="1772186"/>
            <a:ext cx="250222" cy="250222"/>
          </a:xfrm>
          <a:prstGeom prst="rect">
            <a:avLst/>
          </a:prstGeom>
        </p:spPr>
      </p:pic>
      <p:pic>
        <p:nvPicPr>
          <p:cNvPr id="80" name="Graphic 39">
            <a:extLst>
              <a:ext uri="{FF2B5EF4-FFF2-40B4-BE49-F238E27FC236}">
                <a16:creationId xmlns:a16="http://schemas.microsoft.com/office/drawing/2014/main" id="{1BEFC2AB-8C8D-C04B-AB1A-A2F3EED218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60464" y="1783263"/>
            <a:ext cx="236974" cy="236974"/>
          </a:xfrm>
          <a:prstGeom prst="rect">
            <a:avLst/>
          </a:prstGeom>
        </p:spPr>
      </p:pic>
      <p:pic>
        <p:nvPicPr>
          <p:cNvPr id="82" name="Graphic 40">
            <a:extLst>
              <a:ext uri="{FF2B5EF4-FFF2-40B4-BE49-F238E27FC236}">
                <a16:creationId xmlns:a16="http://schemas.microsoft.com/office/drawing/2014/main" id="{53A23F11-FD4F-8045-A489-64B551A61D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73802" y="2908418"/>
            <a:ext cx="297692" cy="297692"/>
          </a:xfrm>
          <a:prstGeom prst="rect">
            <a:avLst/>
          </a:prstGeom>
        </p:spPr>
      </p:pic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4F89CD3E-E931-564D-B366-86CF80DB00AA}"/>
              </a:ext>
            </a:extLst>
          </p:cNvPr>
          <p:cNvCxnSpPr>
            <a:stCxn id="67" idx="0"/>
            <a:endCxn id="82" idx="3"/>
          </p:cNvCxnSpPr>
          <p:nvPr/>
        </p:nvCxnSpPr>
        <p:spPr>
          <a:xfrm rot="16200000" flipV="1">
            <a:off x="3249673" y="3079085"/>
            <a:ext cx="482602" cy="4389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winkelte Verbindung 82">
            <a:extLst>
              <a:ext uri="{FF2B5EF4-FFF2-40B4-BE49-F238E27FC236}">
                <a16:creationId xmlns:a16="http://schemas.microsoft.com/office/drawing/2014/main" id="{975BABED-D1C4-734A-8697-96621D285F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28394" y="2216662"/>
            <a:ext cx="886010" cy="497502"/>
          </a:xfrm>
          <a:prstGeom prst="bentConnector3">
            <a:avLst>
              <a:gd name="adj1" fmla="val 78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6E0011A7-F696-7649-9CF8-1199F02C41A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12390" y="3526762"/>
            <a:ext cx="778405" cy="29427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A67DD0C6-C483-714C-B1D1-7B144349443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29823" y="1754949"/>
            <a:ext cx="777315" cy="293863"/>
          </a:xfrm>
          <a:prstGeom prst="rect">
            <a:avLst/>
          </a:prstGeom>
        </p:spPr>
      </p:pic>
      <p:pic>
        <p:nvPicPr>
          <p:cNvPr id="85" name="Graphic 129">
            <a:extLst>
              <a:ext uri="{FF2B5EF4-FFF2-40B4-BE49-F238E27FC236}">
                <a16:creationId xmlns:a16="http://schemas.microsoft.com/office/drawing/2014/main" id="{E112ACE5-8F29-504F-9DE8-D1977A4E2F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994015" y="3136943"/>
            <a:ext cx="255175" cy="255175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72208" y="1939996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741022" y="1897297"/>
            <a:ext cx="3524386" cy="18906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147044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025051" y="-56246"/>
            <a:ext cx="654106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553518" y="-1424669"/>
            <a:ext cx="174950" cy="3724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67725" y="525028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stCxn id="20" idx="2"/>
            <a:endCxn id="52" idx="0"/>
          </p:cNvCxnSpPr>
          <p:nvPr/>
        </p:nvCxnSpPr>
        <p:spPr>
          <a:xfrm>
            <a:off x="9503215" y="799061"/>
            <a:ext cx="0" cy="10982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32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15B613-74A5-B74B-B723-732DB5E3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77" y="1536539"/>
            <a:ext cx="7610836" cy="3185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7A82639-EA93-EF40-82C5-A164FBB2CFF9}"/>
              </a:ext>
            </a:extLst>
          </p:cNvPr>
          <p:cNvSpPr/>
          <p:nvPr/>
        </p:nvSpPr>
        <p:spPr>
          <a:xfrm>
            <a:off x="4394895" y="4369084"/>
            <a:ext cx="1612367" cy="35338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54F27D5-9BDE-1645-A1D7-97247DD19077}"/>
              </a:ext>
            </a:extLst>
          </p:cNvPr>
          <p:cNvSpPr/>
          <p:nvPr/>
        </p:nvSpPr>
        <p:spPr>
          <a:xfrm>
            <a:off x="7893934" y="2892947"/>
            <a:ext cx="948828" cy="33638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09D614-6B9C-A741-9B7D-3EF2A25168ED}"/>
              </a:ext>
            </a:extLst>
          </p:cNvPr>
          <p:cNvSpPr/>
          <p:nvPr/>
        </p:nvSpPr>
        <p:spPr>
          <a:xfrm>
            <a:off x="7755411" y="3554513"/>
            <a:ext cx="1573784" cy="2531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winkelte Verbindung 7">
            <a:extLst>
              <a:ext uri="{FF2B5EF4-FFF2-40B4-BE49-F238E27FC236}">
                <a16:creationId xmlns:a16="http://schemas.microsoft.com/office/drawing/2014/main" id="{2A9EEDB0-0775-0A40-917C-0D6321D7947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007262" y="3061142"/>
            <a:ext cx="1886672" cy="148463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88C5FC1-2451-AC42-9AD9-DA94C0DFD89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368348" y="3229336"/>
            <a:ext cx="173955" cy="325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88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78E088-FF18-894E-89D6-8DC25C45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19" y="1093682"/>
            <a:ext cx="6951924" cy="4670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4F1A005-4C9A-D840-AA3B-F77256451925}"/>
              </a:ext>
            </a:extLst>
          </p:cNvPr>
          <p:cNvSpPr/>
          <p:nvPr/>
        </p:nvSpPr>
        <p:spPr>
          <a:xfrm>
            <a:off x="5749134" y="3963969"/>
            <a:ext cx="1658664" cy="2607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6A23529C-3659-2645-9F70-83A7A77590AB}"/>
              </a:ext>
            </a:extLst>
          </p:cNvPr>
          <p:cNvSpPr/>
          <p:nvPr/>
        </p:nvSpPr>
        <p:spPr>
          <a:xfrm>
            <a:off x="2748238" y="3253738"/>
            <a:ext cx="3000896" cy="299157"/>
          </a:xfrm>
          <a:prstGeom prst="wedgeRectCallout">
            <a:avLst>
              <a:gd name="adj1" fmla="val 51039"/>
              <a:gd name="adj2" fmla="val 150351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Service-Namen vergeben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0F8CC50-B3FD-C249-8CFA-71B407F7934C}"/>
              </a:ext>
            </a:extLst>
          </p:cNvPr>
          <p:cNvSpPr/>
          <p:nvPr/>
        </p:nvSpPr>
        <p:spPr>
          <a:xfrm>
            <a:off x="5609749" y="4693708"/>
            <a:ext cx="1658664" cy="2607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6A77E98F-8D54-A24F-B021-75568A93269B}"/>
              </a:ext>
            </a:extLst>
          </p:cNvPr>
          <p:cNvSpPr/>
          <p:nvPr/>
        </p:nvSpPr>
        <p:spPr>
          <a:xfrm>
            <a:off x="2101985" y="4224759"/>
            <a:ext cx="3000896" cy="468949"/>
          </a:xfrm>
          <a:prstGeom prst="wedgeRectCallout">
            <a:avLst>
              <a:gd name="adj1" fmla="val 61839"/>
              <a:gd name="adj2" fmla="val 9184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Anzahl der Tasks für diesen Service.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Der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desired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State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A091648-91B3-7A44-A035-32BB92F05DFC}"/>
              </a:ext>
            </a:extLst>
          </p:cNvPr>
          <p:cNvSpPr txBox="1"/>
          <p:nvPr/>
        </p:nvSpPr>
        <p:spPr>
          <a:xfrm>
            <a:off x="8078210" y="4224759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6FB0E7-E035-B246-AA23-99BBB7C44D79}"/>
              </a:ext>
            </a:extLst>
          </p:cNvPr>
          <p:cNvSpPr txBox="1"/>
          <p:nvPr/>
        </p:nvSpPr>
        <p:spPr>
          <a:xfrm>
            <a:off x="8734267" y="5220895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0E07839C-6A32-D347-8470-86A8BE541948}"/>
              </a:ext>
            </a:extLst>
          </p:cNvPr>
          <p:cNvSpPr/>
          <p:nvPr/>
        </p:nvSpPr>
        <p:spPr>
          <a:xfrm>
            <a:off x="7622680" y="4245079"/>
            <a:ext cx="431372" cy="357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4A4A2559-E4A7-8749-9925-BFF600C8C29A}"/>
              </a:ext>
            </a:extLst>
          </p:cNvPr>
          <p:cNvSpPr/>
          <p:nvPr/>
        </p:nvSpPr>
        <p:spPr>
          <a:xfrm>
            <a:off x="8280638" y="5046804"/>
            <a:ext cx="322291" cy="7175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78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A6D4FD-01AA-014E-8054-C0184AF1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7" y="741759"/>
            <a:ext cx="6076709" cy="4919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AC3073B-FC7B-5149-906C-B44085969C10}"/>
              </a:ext>
            </a:extLst>
          </p:cNvPr>
          <p:cNvSpPr/>
          <p:nvPr/>
        </p:nvSpPr>
        <p:spPr>
          <a:xfrm>
            <a:off x="4753711" y="1371240"/>
            <a:ext cx="3661084" cy="12446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E6A7022E-2849-8F4B-94AA-74AB1F7E84F5}"/>
              </a:ext>
            </a:extLst>
          </p:cNvPr>
          <p:cNvSpPr/>
          <p:nvPr/>
        </p:nvSpPr>
        <p:spPr>
          <a:xfrm>
            <a:off x="896289" y="1650817"/>
            <a:ext cx="3000896" cy="299157"/>
          </a:xfrm>
          <a:prstGeom prst="wedgeRectCallout">
            <a:avLst>
              <a:gd name="adj1" fmla="val 74181"/>
              <a:gd name="adj2" fmla="val 17356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 err="1">
                <a:solidFill>
                  <a:schemeClr val="tx1"/>
                </a:solidFill>
              </a:rPr>
              <a:t>Deployment</a:t>
            </a:r>
            <a:r>
              <a:rPr lang="de-DE" sz="1000" dirty="0">
                <a:solidFill>
                  <a:schemeClr val="tx1"/>
                </a:solidFill>
              </a:rPr>
              <a:t>-Strategie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33E6E7-C1A9-4542-AE27-8C51CEC8DD65}"/>
              </a:ext>
            </a:extLst>
          </p:cNvPr>
          <p:cNvSpPr txBox="1"/>
          <p:nvPr/>
        </p:nvSpPr>
        <p:spPr>
          <a:xfrm>
            <a:off x="2295137" y="3509218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AD468FDA-71C2-9241-AFEC-A86BCEDA14C9}"/>
              </a:ext>
            </a:extLst>
          </p:cNvPr>
          <p:cNvSpPr/>
          <p:nvPr/>
        </p:nvSpPr>
        <p:spPr>
          <a:xfrm>
            <a:off x="3446174" y="3343364"/>
            <a:ext cx="386080" cy="701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16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1BBF5F0-8572-824F-A8C1-5D78B78B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154" y="1238492"/>
            <a:ext cx="5350695" cy="402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B643BE1-4103-CC45-908C-5587842953CC}"/>
              </a:ext>
            </a:extLst>
          </p:cNvPr>
          <p:cNvSpPr/>
          <p:nvPr/>
        </p:nvSpPr>
        <p:spPr>
          <a:xfrm>
            <a:off x="7187878" y="2215849"/>
            <a:ext cx="2338085" cy="2177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29E2CA2-3992-634E-97A1-15B09DFBD528}"/>
              </a:ext>
            </a:extLst>
          </p:cNvPr>
          <p:cNvSpPr/>
          <p:nvPr/>
        </p:nvSpPr>
        <p:spPr>
          <a:xfrm>
            <a:off x="7341502" y="2556681"/>
            <a:ext cx="2068716" cy="199795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F376346C-74B2-2345-A89D-06F1962456B0}"/>
              </a:ext>
            </a:extLst>
          </p:cNvPr>
          <p:cNvSpPr/>
          <p:nvPr/>
        </p:nvSpPr>
        <p:spPr>
          <a:xfrm>
            <a:off x="2781782" y="2116151"/>
            <a:ext cx="3000896" cy="634823"/>
          </a:xfrm>
          <a:prstGeom prst="wedgeRectCallout">
            <a:avLst>
              <a:gd name="adj1" fmla="val 90055"/>
              <a:gd name="adj2" fmla="val 3973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VPC und. Private-Subnetze hier auswählen.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In diesen Netzwerksettings platziert der Service die Tasks/Container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4E3A36-21B1-F948-AB9D-567A580C6E37}"/>
              </a:ext>
            </a:extLst>
          </p:cNvPr>
          <p:cNvSpPr/>
          <p:nvPr/>
        </p:nvSpPr>
        <p:spPr>
          <a:xfrm>
            <a:off x="7072134" y="4604739"/>
            <a:ext cx="1655178" cy="27977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B4D06DF4-1795-214A-B09A-25CAF6193FA0}"/>
              </a:ext>
            </a:extLst>
          </p:cNvPr>
          <p:cNvSpPr/>
          <p:nvPr/>
        </p:nvSpPr>
        <p:spPr>
          <a:xfrm>
            <a:off x="2652411" y="3692324"/>
            <a:ext cx="3423403" cy="1192193"/>
          </a:xfrm>
          <a:prstGeom prst="wedgeRectCallout">
            <a:avLst>
              <a:gd name="adj1" fmla="val 79581"/>
              <a:gd name="adj2" fmla="val 3681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Security Group für den Service.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Sollte min. den Traffic/Port erlauben, über welchen meine </a:t>
            </a:r>
            <a:r>
              <a:rPr lang="de-DE" sz="1000" dirty="0" err="1">
                <a:solidFill>
                  <a:schemeClr val="tx1"/>
                </a:solidFill>
              </a:rPr>
              <a:t>Webapp</a:t>
            </a:r>
            <a:r>
              <a:rPr lang="de-DE" sz="1000" dirty="0">
                <a:solidFill>
                  <a:schemeClr val="tx1"/>
                </a:solidFill>
              </a:rPr>
              <a:t> im Container erreichbar sein soll und auf welche der LB weiterroutet.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 err="1">
                <a:solidFill>
                  <a:schemeClr val="tx1"/>
                </a:solidFill>
              </a:rPr>
              <a:t>Defaultmäßig</a:t>
            </a:r>
            <a:r>
              <a:rPr lang="de-DE" sz="1000" dirty="0">
                <a:solidFill>
                  <a:schemeClr val="tx1"/>
                </a:solidFill>
              </a:rPr>
              <a:t> wird hier für mich eine miterstellt, welche HTTP über TCÜ auf Port 80 als INBOUND erlaubt.</a:t>
            </a:r>
          </a:p>
        </p:txBody>
      </p:sp>
    </p:spTree>
    <p:extLst>
      <p:ext uri="{BB962C8B-B14F-4D97-AF65-F5344CB8AC3E}">
        <p14:creationId xmlns:p14="http://schemas.microsoft.com/office/powerpoint/2010/main" val="49530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69F1710-84FA-F847-8879-8F3CEDF1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2" y="416689"/>
            <a:ext cx="3693874" cy="2617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FD61662-716A-F849-A1F2-8B4DF5B41BAF}"/>
              </a:ext>
            </a:extLst>
          </p:cNvPr>
          <p:cNvSpPr/>
          <p:nvPr/>
        </p:nvSpPr>
        <p:spPr>
          <a:xfrm>
            <a:off x="1357391" y="845859"/>
            <a:ext cx="3000896" cy="153158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5A130D5F-334E-0E4A-B897-7857CEED79F6}"/>
              </a:ext>
            </a:extLst>
          </p:cNvPr>
          <p:cNvSpPr/>
          <p:nvPr/>
        </p:nvSpPr>
        <p:spPr>
          <a:xfrm>
            <a:off x="4485609" y="660879"/>
            <a:ext cx="3000896" cy="634823"/>
          </a:xfrm>
          <a:prstGeom prst="wedgeRectCallout">
            <a:avLst>
              <a:gd name="adj1" fmla="val -65060"/>
              <a:gd name="adj2" fmla="val 3134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wähle ich nun den von mir gewünschten </a:t>
            </a:r>
            <a:r>
              <a:rPr lang="de-DE" sz="1000" dirty="0" err="1">
                <a:solidFill>
                  <a:schemeClr val="tx1"/>
                </a:solidFill>
              </a:rPr>
              <a:t>Loadbalancer</a:t>
            </a:r>
            <a:r>
              <a:rPr lang="de-DE" sz="1000" dirty="0">
                <a:solidFill>
                  <a:schemeClr val="tx1"/>
                </a:solidFill>
              </a:rPr>
              <a:t> aus.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96BD03-2393-C84E-9C05-3220CFB89E3F}"/>
              </a:ext>
            </a:extLst>
          </p:cNvPr>
          <p:cNvSpPr/>
          <p:nvPr/>
        </p:nvSpPr>
        <p:spPr>
          <a:xfrm>
            <a:off x="1166794" y="2801665"/>
            <a:ext cx="2340335" cy="23222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ige Legende 5">
            <a:extLst>
              <a:ext uri="{FF2B5EF4-FFF2-40B4-BE49-F238E27FC236}">
                <a16:creationId xmlns:a16="http://schemas.microsoft.com/office/drawing/2014/main" id="{688CEEFA-0A84-0048-B87C-A89E9776AE8A}"/>
              </a:ext>
            </a:extLst>
          </p:cNvPr>
          <p:cNvSpPr/>
          <p:nvPr/>
        </p:nvSpPr>
        <p:spPr>
          <a:xfrm>
            <a:off x="1374815" y="4052031"/>
            <a:ext cx="2453833" cy="566267"/>
          </a:xfrm>
          <a:prstGeom prst="wedgeRectCallout">
            <a:avLst>
              <a:gd name="adj1" fmla="val 81469"/>
              <a:gd name="adj2" fmla="val 38641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konfiguriere ich nun den </a:t>
            </a:r>
            <a:r>
              <a:rPr lang="de-DE" sz="1000" dirty="0" err="1">
                <a:solidFill>
                  <a:schemeClr val="tx1"/>
                </a:solidFill>
              </a:rPr>
              <a:t>Loadbalancer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entspr</a:t>
            </a:r>
            <a:r>
              <a:rPr lang="de-DE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2358C4-124F-2D40-BDEA-5549A26F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40" y="3579471"/>
            <a:ext cx="4831128" cy="2898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5E073ED-275A-0540-A376-13FEFBE3371D}"/>
              </a:ext>
            </a:extLst>
          </p:cNvPr>
          <p:cNvSpPr/>
          <p:nvPr/>
        </p:nvSpPr>
        <p:spPr>
          <a:xfrm>
            <a:off x="5532380" y="4502552"/>
            <a:ext cx="2176360" cy="33360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51A10A87-FF3F-564E-802E-BA5F2F96AD99}"/>
              </a:ext>
            </a:extLst>
          </p:cNvPr>
          <p:cNvSpPr/>
          <p:nvPr/>
        </p:nvSpPr>
        <p:spPr>
          <a:xfrm>
            <a:off x="8228957" y="3949789"/>
            <a:ext cx="2453833" cy="566267"/>
          </a:xfrm>
          <a:prstGeom prst="wedgeRectCallout">
            <a:avLst>
              <a:gd name="adj1" fmla="val -69946"/>
              <a:gd name="adj2" fmla="val 5090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Vorhandene </a:t>
            </a:r>
            <a:r>
              <a:rPr lang="de-DE" sz="1000" dirty="0" err="1">
                <a:solidFill>
                  <a:schemeClr val="tx1"/>
                </a:solidFill>
              </a:rPr>
              <a:t>TargetGroup</a:t>
            </a:r>
            <a:r>
              <a:rPr lang="de-DE" sz="1000" dirty="0">
                <a:solidFill>
                  <a:schemeClr val="tx1"/>
                </a:solidFill>
              </a:rPr>
              <a:t> auswählen.</a:t>
            </a:r>
          </a:p>
        </p:txBody>
      </p:sp>
    </p:spTree>
    <p:extLst>
      <p:ext uri="{BB962C8B-B14F-4D97-AF65-F5344CB8AC3E}">
        <p14:creationId xmlns:p14="http://schemas.microsoft.com/office/powerpoint/2010/main" val="3696383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2617E27-F9C8-1E45-A116-94B0D56AD7E0}"/>
              </a:ext>
            </a:extLst>
          </p:cNvPr>
          <p:cNvSpPr txBox="1"/>
          <p:nvPr/>
        </p:nvSpPr>
        <p:spPr>
          <a:xfrm>
            <a:off x="416690" y="567160"/>
            <a:ext cx="406271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Service </a:t>
            </a:r>
            <a:r>
              <a:rPr lang="de-DE" dirty="0" err="1"/>
              <a:t>discovery</a:t>
            </a:r>
            <a:r>
              <a:rPr lang="de-DE" dirty="0"/>
              <a:t> mit den vordefinierten Settings so belassen wie es ist.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08EE6C-23E0-474A-9DEB-CB2A1EF7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90" y="936492"/>
            <a:ext cx="5823216" cy="5122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128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F19B9E5-A401-D94C-8BCD-7D682DDE1F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94" y="363418"/>
            <a:ext cx="4078726" cy="6131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2A34D5-30C8-7843-93E1-C0CAB791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56" y="196770"/>
            <a:ext cx="5976395" cy="2240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40515B1-5A85-334A-A33D-C31D794E17E5}"/>
              </a:ext>
            </a:extLst>
          </p:cNvPr>
          <p:cNvSpPr txBox="1"/>
          <p:nvPr/>
        </p:nvSpPr>
        <p:spPr>
          <a:xfrm>
            <a:off x="2660250" y="3220388"/>
            <a:ext cx="406271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Kann hier Auto-</a:t>
            </a:r>
            <a:r>
              <a:rPr lang="de-DE" dirty="0" err="1"/>
              <a:t>Scaling</a:t>
            </a:r>
            <a:r>
              <a:rPr lang="de-DE" dirty="0"/>
              <a:t> auf Container-Ebene definieren. Rechts sehe ich hier ein Beispiel für </a:t>
            </a:r>
            <a:r>
              <a:rPr lang="de-DE" dirty="0" err="1"/>
              <a:t>ScaleOut</a:t>
            </a:r>
            <a:r>
              <a:rPr lang="de-DE" dirty="0"/>
              <a:t> &amp; </a:t>
            </a:r>
            <a:r>
              <a:rPr lang="de-DE" dirty="0" err="1"/>
              <a:t>ScaleIn</a:t>
            </a:r>
            <a:r>
              <a:rPr lang="de-DE" dirty="0"/>
              <a:t> mit </a:t>
            </a:r>
            <a:r>
              <a:rPr lang="de-DE" dirty="0" err="1"/>
              <a:t>CloudWatch</a:t>
            </a:r>
            <a:r>
              <a:rPr lang="de-DE" dirty="0"/>
              <a:t> Alarms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FD24E51-1130-5A49-9748-136ED748CE00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691607" y="2708476"/>
            <a:ext cx="0" cy="51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D861CC1-769C-F34C-9340-B8D27636FBE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722964" y="3820553"/>
            <a:ext cx="661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37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1897297"/>
            <a:ext cx="1760872" cy="430574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3787917"/>
            <a:ext cx="1760872" cy="242215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1897296"/>
            <a:ext cx="1760872" cy="430574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7" y="910645"/>
            <a:ext cx="6301950" cy="506363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92345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683980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  <a:stCxn id="96" idx="1"/>
            <a:endCxn id="13" idx="3"/>
          </p:cNvCxnSpPr>
          <p:nvPr/>
        </p:nvCxnSpPr>
        <p:spPr>
          <a:xfrm flipH="1" flipV="1">
            <a:off x="3797294" y="862547"/>
            <a:ext cx="693870" cy="27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20515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628934" cy="628934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26800" y="5176420"/>
            <a:ext cx="632931" cy="632931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81136" y="5170044"/>
            <a:ext cx="629480" cy="629480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525028"/>
            <a:ext cx="11673602" cy="59461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531813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51581" y="2154278"/>
            <a:ext cx="1830257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51582" y="2176686"/>
            <a:ext cx="236692" cy="236692"/>
          </a:xfrm>
          <a:prstGeom prst="rect">
            <a:avLst/>
          </a:prstGeom>
        </p:spPr>
      </p:pic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18419"/>
            <a:ext cx="4740325" cy="7001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34885" y="4957266"/>
            <a:ext cx="14599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– Custom – </a:t>
            </a:r>
            <a:r>
              <a:rPr lang="de-DE" sz="700" dirty="0" err="1">
                <a:solidFill>
                  <a:srgbClr val="FF0000"/>
                </a:solidFill>
              </a:rPr>
              <a:t>SG_of_ALB</a:t>
            </a:r>
            <a:endParaRPr lang="de-DE" sz="700" dirty="0">
              <a:solidFill>
                <a:srgbClr val="FF0000"/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6918290" y="4659959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304067"/>
            <a:ext cx="593811" cy="5395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7606322" y="4779713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021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24294" y="4766339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145208" y="5453811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088172" y="4831224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37477" y="4831224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7524893" y="5681627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99386" y="5615056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7515218" y="5366048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cxnSpLocks/>
            <a:stCxn id="7" idx="0"/>
            <a:endCxn id="91" idx="2"/>
          </p:cNvCxnSpPr>
          <p:nvPr/>
        </p:nvCxnSpPr>
        <p:spPr>
          <a:xfrm rot="5400000" flipH="1" flipV="1">
            <a:off x="2459852" y="2895728"/>
            <a:ext cx="520339" cy="1981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91" idx="2"/>
          </p:cNvCxnSpPr>
          <p:nvPr/>
        </p:nvCxnSpPr>
        <p:spPr>
          <a:xfrm rot="16200000" flipV="1">
            <a:off x="4437288" y="2899829"/>
            <a:ext cx="527869" cy="1980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cxnSpLocks/>
            <a:stCxn id="9" idx="0"/>
            <a:endCxn id="91" idx="2"/>
          </p:cNvCxnSpPr>
          <p:nvPr/>
        </p:nvCxnSpPr>
        <p:spPr>
          <a:xfrm flipV="1">
            <a:off x="3710453" y="3626326"/>
            <a:ext cx="337" cy="52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18843" y="986769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160009" y="953022"/>
            <a:ext cx="4568672" cy="254719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45263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134263" y="-267238"/>
            <a:ext cx="435683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498769" y="-1471701"/>
            <a:ext cx="217842" cy="3657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01119" y="466139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cxnSpLocks/>
            <a:stCxn id="20" idx="2"/>
            <a:endCxn id="52" idx="0"/>
          </p:cNvCxnSpPr>
          <p:nvPr/>
        </p:nvCxnSpPr>
        <p:spPr>
          <a:xfrm>
            <a:off x="9436609" y="740172"/>
            <a:ext cx="7736" cy="21285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 38">
            <a:extLst>
              <a:ext uri="{FF2B5EF4-FFF2-40B4-BE49-F238E27FC236}">
                <a16:creationId xmlns:a16="http://schemas.microsoft.com/office/drawing/2014/main" id="{1ABAE454-CCFF-F543-9754-490C44CA3C75}"/>
              </a:ext>
            </a:extLst>
          </p:cNvPr>
          <p:cNvSpPr/>
          <p:nvPr/>
        </p:nvSpPr>
        <p:spPr>
          <a:xfrm>
            <a:off x="870382" y="218475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7" name="Graphic 10">
            <a:extLst>
              <a:ext uri="{FF2B5EF4-FFF2-40B4-BE49-F238E27FC236}">
                <a16:creationId xmlns:a16="http://schemas.microsoft.com/office/drawing/2014/main" id="{A5EC6FB2-6A9B-1448-9096-9BD711795B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382" y="2197006"/>
            <a:ext cx="236692" cy="236692"/>
          </a:xfrm>
          <a:prstGeom prst="rect">
            <a:avLst/>
          </a:prstGeom>
        </p:spPr>
      </p:pic>
      <p:sp>
        <p:nvSpPr>
          <p:cNvPr id="88" name="Rectangle 38">
            <a:extLst>
              <a:ext uri="{FF2B5EF4-FFF2-40B4-BE49-F238E27FC236}">
                <a16:creationId xmlns:a16="http://schemas.microsoft.com/office/drawing/2014/main" id="{A5249CFF-DDB1-A444-ACF6-A86D83CF1501}"/>
              </a:ext>
            </a:extLst>
          </p:cNvPr>
          <p:cNvSpPr/>
          <p:nvPr/>
        </p:nvSpPr>
        <p:spPr>
          <a:xfrm>
            <a:off x="4823668" y="218475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9" name="Graphic 10">
            <a:extLst>
              <a:ext uri="{FF2B5EF4-FFF2-40B4-BE49-F238E27FC236}">
                <a16:creationId xmlns:a16="http://schemas.microsoft.com/office/drawing/2014/main" id="{CB887066-B5DF-C840-A304-639B7CA6C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3668" y="2197006"/>
            <a:ext cx="236692" cy="236692"/>
          </a:xfrm>
          <a:prstGeom prst="rect">
            <a:avLst/>
          </a:prstGeom>
        </p:spPr>
      </p:pic>
      <p:sp>
        <p:nvSpPr>
          <p:cNvPr id="90" name="Rectangle 8">
            <a:extLst>
              <a:ext uri="{FF2B5EF4-FFF2-40B4-BE49-F238E27FC236}">
                <a16:creationId xmlns:a16="http://schemas.microsoft.com/office/drawing/2014/main" id="{DBF33C31-DA27-6B4F-AEDA-914777CA49CE}"/>
              </a:ext>
            </a:extLst>
          </p:cNvPr>
          <p:cNvSpPr/>
          <p:nvPr/>
        </p:nvSpPr>
        <p:spPr>
          <a:xfrm>
            <a:off x="2851582" y="1897297"/>
            <a:ext cx="1830257" cy="1395894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pic>
        <p:nvPicPr>
          <p:cNvPr id="91" name="Graphic 9">
            <a:extLst>
              <a:ext uri="{FF2B5EF4-FFF2-40B4-BE49-F238E27FC236}">
                <a16:creationId xmlns:a16="http://schemas.microsoft.com/office/drawing/2014/main" id="{F5ABB182-655E-5346-8792-CF21D5A204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79" y="3376104"/>
            <a:ext cx="250222" cy="250222"/>
          </a:xfrm>
          <a:prstGeom prst="rect">
            <a:avLst/>
          </a:prstGeom>
        </p:spPr>
      </p:pic>
      <p:pic>
        <p:nvPicPr>
          <p:cNvPr id="92" name="Graphic 39">
            <a:extLst>
              <a:ext uri="{FF2B5EF4-FFF2-40B4-BE49-F238E27FC236}">
                <a16:creationId xmlns:a16="http://schemas.microsoft.com/office/drawing/2014/main" id="{9FE6371A-09A0-264B-A96D-7F617E83B4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51104" y="3387181"/>
            <a:ext cx="236974" cy="236974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32A1D7C-741B-3741-8571-9F7C4972F8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2727" y="3363000"/>
            <a:ext cx="778405" cy="294275"/>
          </a:xfrm>
          <a:prstGeom prst="rect">
            <a:avLst/>
          </a:prstGeom>
        </p:spPr>
      </p:pic>
      <p:pic>
        <p:nvPicPr>
          <p:cNvPr id="94" name="Graphic 40">
            <a:extLst>
              <a:ext uri="{FF2B5EF4-FFF2-40B4-BE49-F238E27FC236}">
                <a16:creationId xmlns:a16="http://schemas.microsoft.com/office/drawing/2014/main" id="{F20CFA13-78A0-954E-AFA3-AAFA9911E6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9977" y="2509978"/>
            <a:ext cx="297692" cy="297692"/>
          </a:xfrm>
          <a:prstGeom prst="rect">
            <a:avLst/>
          </a:prstGeom>
        </p:spPr>
      </p:pic>
      <p:pic>
        <p:nvPicPr>
          <p:cNvPr id="96" name="Graphic 9">
            <a:extLst>
              <a:ext uri="{FF2B5EF4-FFF2-40B4-BE49-F238E27FC236}">
                <a16:creationId xmlns:a16="http://schemas.microsoft.com/office/drawing/2014/main" id="{3D7E163F-3513-AF4E-94D5-D3A41E17BC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91164" y="1008854"/>
            <a:ext cx="250222" cy="250222"/>
          </a:xfrm>
          <a:prstGeom prst="rect">
            <a:avLst/>
          </a:prstGeom>
        </p:spPr>
      </p:pic>
      <p:pic>
        <p:nvPicPr>
          <p:cNvPr id="97" name="Graphic 39">
            <a:extLst>
              <a:ext uri="{FF2B5EF4-FFF2-40B4-BE49-F238E27FC236}">
                <a16:creationId xmlns:a16="http://schemas.microsoft.com/office/drawing/2014/main" id="{0410C8C7-3FE0-5646-9EB3-DC1D870CE2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6589" y="1019931"/>
            <a:ext cx="236974" cy="236974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07B2AA-B62A-A04D-9D62-8C4E32D2EB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25948" y="991617"/>
            <a:ext cx="777315" cy="293863"/>
          </a:xfrm>
          <a:prstGeom prst="rect">
            <a:avLst/>
          </a:prstGeom>
        </p:spPr>
      </p:pic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B558ABE5-C0F3-824D-A108-3B35806F31CC}"/>
              </a:ext>
            </a:extLst>
          </p:cNvPr>
          <p:cNvCxnSpPr>
            <a:cxnSpLocks/>
            <a:stCxn id="91" idx="0"/>
            <a:endCxn id="94" idx="2"/>
          </p:cNvCxnSpPr>
          <p:nvPr/>
        </p:nvCxnSpPr>
        <p:spPr>
          <a:xfrm rot="5400000" flipH="1" flipV="1">
            <a:off x="3790589" y="2727871"/>
            <a:ext cx="568434" cy="7280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16">
            <a:extLst>
              <a:ext uri="{FF2B5EF4-FFF2-40B4-BE49-F238E27FC236}">
                <a16:creationId xmlns:a16="http://schemas.microsoft.com/office/drawing/2014/main" id="{A4DC61AF-99BE-BC45-8462-DEABC6CE98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58922" y="1323137"/>
            <a:ext cx="338372" cy="338372"/>
          </a:xfrm>
          <a:prstGeom prst="rect">
            <a:avLst/>
          </a:prstGeom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673314E4-EE03-DC4D-9283-416A0069B301}"/>
              </a:ext>
            </a:extLst>
          </p:cNvPr>
          <p:cNvCxnSpPr>
            <a:cxnSpLocks/>
            <a:stCxn id="94" idx="0"/>
            <a:endCxn id="96" idx="2"/>
          </p:cNvCxnSpPr>
          <p:nvPr/>
        </p:nvCxnSpPr>
        <p:spPr>
          <a:xfrm flipV="1">
            <a:off x="4438823" y="1259076"/>
            <a:ext cx="177452" cy="125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F66BFC0D-D1BB-534C-A554-D7C74A2CA76A}"/>
              </a:ext>
            </a:extLst>
          </p:cNvPr>
          <p:cNvSpPr txBox="1"/>
          <p:nvPr/>
        </p:nvSpPr>
        <p:spPr>
          <a:xfrm>
            <a:off x="3718344" y="1404388"/>
            <a:ext cx="4470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ALB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3C7F96-435A-8640-84CA-95E0DC99B801}"/>
              </a:ext>
            </a:extLst>
          </p:cNvPr>
          <p:cNvSpPr/>
          <p:nvPr/>
        </p:nvSpPr>
        <p:spPr>
          <a:xfrm>
            <a:off x="3284251" y="1287528"/>
            <a:ext cx="711042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3670156-EB09-AE4F-8752-EB102C063F66}"/>
              </a:ext>
            </a:extLst>
          </p:cNvPr>
          <p:cNvSpPr txBox="1"/>
          <p:nvPr/>
        </p:nvSpPr>
        <p:spPr>
          <a:xfrm>
            <a:off x="3205544" y="1116771"/>
            <a:ext cx="883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- 8080</a:t>
            </a:r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741984F0-EE94-9342-B544-A6C5613F5749}"/>
              </a:ext>
            </a:extLst>
          </p:cNvPr>
          <p:cNvSpPr/>
          <p:nvPr/>
        </p:nvSpPr>
        <p:spPr>
          <a:xfrm>
            <a:off x="1729253" y="5441430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CED183EC-8F00-C94E-A8CD-7199A3EA102A}"/>
              </a:ext>
            </a:extLst>
          </p:cNvPr>
          <p:cNvSpPr/>
          <p:nvPr/>
        </p:nvSpPr>
        <p:spPr>
          <a:xfrm>
            <a:off x="3665728" y="5438863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Würfel 94">
            <a:extLst>
              <a:ext uri="{FF2B5EF4-FFF2-40B4-BE49-F238E27FC236}">
                <a16:creationId xmlns:a16="http://schemas.microsoft.com/office/drawing/2014/main" id="{0BE87E2C-98E2-9F45-A54A-3EBF365FDD67}"/>
              </a:ext>
            </a:extLst>
          </p:cNvPr>
          <p:cNvSpPr/>
          <p:nvPr/>
        </p:nvSpPr>
        <p:spPr>
          <a:xfrm>
            <a:off x="5514031" y="5440175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8F35D2EA-3461-6A4F-A927-B4D6AD60C1B0}"/>
              </a:ext>
            </a:extLst>
          </p:cNvPr>
          <p:cNvSpPr/>
          <p:nvPr/>
        </p:nvSpPr>
        <p:spPr>
          <a:xfrm>
            <a:off x="1669901" y="5316849"/>
            <a:ext cx="273699" cy="3074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1" name="Rectangle 79">
            <a:extLst>
              <a:ext uri="{FF2B5EF4-FFF2-40B4-BE49-F238E27FC236}">
                <a16:creationId xmlns:a16="http://schemas.microsoft.com/office/drawing/2014/main" id="{2076E4A2-FAE6-7F40-BBD5-BF8764E253C6}"/>
              </a:ext>
            </a:extLst>
          </p:cNvPr>
          <p:cNvSpPr/>
          <p:nvPr/>
        </p:nvSpPr>
        <p:spPr>
          <a:xfrm>
            <a:off x="3613101" y="5314365"/>
            <a:ext cx="273699" cy="3099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2" name="Rectangle 79">
            <a:extLst>
              <a:ext uri="{FF2B5EF4-FFF2-40B4-BE49-F238E27FC236}">
                <a16:creationId xmlns:a16="http://schemas.microsoft.com/office/drawing/2014/main" id="{3868776B-6E5A-A147-9127-F150A2E0C546}"/>
              </a:ext>
            </a:extLst>
          </p:cNvPr>
          <p:cNvSpPr/>
          <p:nvPr/>
        </p:nvSpPr>
        <p:spPr>
          <a:xfrm>
            <a:off x="5461404" y="5309301"/>
            <a:ext cx="273699" cy="316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368295BB-4F29-764A-A87B-6F4FBCB3A2C7}"/>
              </a:ext>
            </a:extLst>
          </p:cNvPr>
          <p:cNvSpPr txBox="1"/>
          <p:nvPr/>
        </p:nvSpPr>
        <p:spPr>
          <a:xfrm>
            <a:off x="5335111" y="4651115"/>
            <a:ext cx="103754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– Custom – </a:t>
            </a:r>
            <a:br>
              <a:rPr lang="de-DE" sz="700" dirty="0">
                <a:solidFill>
                  <a:srgbClr val="FF0000"/>
                </a:solidFill>
              </a:rPr>
            </a:br>
            <a:r>
              <a:rPr lang="de-DE" sz="700" dirty="0">
                <a:solidFill>
                  <a:srgbClr val="FF0000"/>
                </a:solidFill>
              </a:rPr>
              <a:t>8080 – </a:t>
            </a:r>
            <a:r>
              <a:rPr lang="de-DE" sz="700" dirty="0" err="1">
                <a:solidFill>
                  <a:srgbClr val="FF0000"/>
                </a:solidFill>
              </a:rPr>
              <a:t>SG_of_ALB</a:t>
            </a:r>
            <a:endParaRPr lang="de-DE" sz="700" dirty="0">
              <a:solidFill>
                <a:srgbClr val="FF0000"/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1E78F56-F5DD-3343-BE31-5221053D3157}"/>
              </a:ext>
            </a:extLst>
          </p:cNvPr>
          <p:cNvCxnSpPr>
            <a:cxnSpLocks/>
            <a:stCxn id="103" idx="2"/>
          </p:cNvCxnSpPr>
          <p:nvPr/>
        </p:nvCxnSpPr>
        <p:spPr>
          <a:xfrm flipH="1">
            <a:off x="5580185" y="4958892"/>
            <a:ext cx="273699" cy="35795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834EF9B0-9B27-404B-AC72-EE723539BCB7}"/>
              </a:ext>
            </a:extLst>
          </p:cNvPr>
          <p:cNvSpPr txBox="1"/>
          <p:nvPr/>
        </p:nvSpPr>
        <p:spPr>
          <a:xfrm>
            <a:off x="7282743" y="1344898"/>
            <a:ext cx="1702739" cy="2188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/>
              <a:t>Task-</a:t>
            </a:r>
            <a:r>
              <a:rPr lang="de-DE" sz="800" b="1" dirty="0" err="1"/>
              <a:t>Def</a:t>
            </a:r>
            <a:endParaRPr lang="de-DE" sz="8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D13B9A9-F184-0E45-9F77-3E670378CC90}"/>
              </a:ext>
            </a:extLst>
          </p:cNvPr>
          <p:cNvSpPr txBox="1"/>
          <p:nvPr/>
        </p:nvSpPr>
        <p:spPr>
          <a:xfrm>
            <a:off x="7282744" y="1589829"/>
            <a:ext cx="1706014" cy="13080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Role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ecsTaskExecRole</a:t>
            </a:r>
            <a:br>
              <a:rPr lang="de-DE" sz="800" dirty="0"/>
            </a:br>
            <a:r>
              <a:rPr lang="de-DE" sz="700" i="1" dirty="0"/>
              <a:t>(Image pull + </a:t>
            </a:r>
            <a:r>
              <a:rPr lang="de-DE" sz="700" i="1" dirty="0" err="1"/>
              <a:t>CloudWatch</a:t>
            </a:r>
            <a:r>
              <a:rPr lang="de-DE" sz="700" i="1" dirty="0"/>
              <a:t>-Logs)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Network-Mode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Memory-size + CPU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Container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Image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Memory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Port-Mapping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72389E5-37E5-3A4D-AABF-8ECECDB3381C}"/>
              </a:ext>
            </a:extLst>
          </p:cNvPr>
          <p:cNvSpPr txBox="1"/>
          <p:nvPr/>
        </p:nvSpPr>
        <p:spPr>
          <a:xfrm>
            <a:off x="9423005" y="1344898"/>
            <a:ext cx="2026585" cy="2188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/>
              <a:t>Service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56668EC7-580A-D14C-B49E-671AE6808A58}"/>
              </a:ext>
            </a:extLst>
          </p:cNvPr>
          <p:cNvSpPr txBox="1"/>
          <p:nvPr/>
        </p:nvSpPr>
        <p:spPr>
          <a:xfrm>
            <a:off x="9425001" y="1589828"/>
            <a:ext cx="2026589" cy="18158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Service Type: REPLICA.  DAEMON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Tasks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Min. </a:t>
            </a:r>
            <a:r>
              <a:rPr lang="de-DE" sz="800" dirty="0" err="1"/>
              <a:t>Health</a:t>
            </a:r>
            <a:r>
              <a:rPr lang="de-DE" sz="800" dirty="0"/>
              <a:t> </a:t>
            </a:r>
            <a:r>
              <a:rPr lang="de-DE" sz="800" dirty="0" err="1"/>
              <a:t>Percent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Deployment</a:t>
            </a:r>
            <a:endParaRPr lang="de-DE" sz="800" dirty="0"/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Rolling	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Blue-Green via </a:t>
            </a:r>
            <a:r>
              <a:rPr lang="de-DE" sz="800" dirty="0" err="1"/>
              <a:t>CodeDeploy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Task Placement</a:t>
            </a:r>
            <a:br>
              <a:rPr lang="de-DE" sz="800" dirty="0"/>
            </a:b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VPC + </a:t>
            </a:r>
            <a:r>
              <a:rPr lang="de-DE" sz="800" dirty="0" err="1"/>
              <a:t>Subnet</a:t>
            </a:r>
            <a:r>
              <a:rPr lang="de-DE" sz="800" dirty="0"/>
              <a:t> + </a:t>
            </a:r>
            <a:r>
              <a:rPr lang="de-DE" sz="800" dirty="0" err="1"/>
              <a:t>SecurityGroup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Loadbalancer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Service Discovery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Task </a:t>
            </a:r>
            <a:r>
              <a:rPr lang="de-DE" sz="800" dirty="0" err="1"/>
              <a:t>Scaling</a:t>
            </a:r>
            <a:r>
              <a:rPr lang="de-DE" sz="800" dirty="0"/>
              <a:t> </a:t>
            </a:r>
            <a:r>
              <a:rPr lang="de-DE" sz="800" dirty="0" err="1"/>
              <a:t>Policies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</p:txBody>
      </p: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EDCC4BB3-6AA2-BD47-AAD8-244AEDA8F94B}"/>
              </a:ext>
            </a:extLst>
          </p:cNvPr>
          <p:cNvCxnSpPr>
            <a:cxnSpLocks/>
          </p:cNvCxnSpPr>
          <p:nvPr/>
        </p:nvCxnSpPr>
        <p:spPr>
          <a:xfrm>
            <a:off x="9425873" y="2553188"/>
            <a:ext cx="202658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3CEB4DD9-701D-C340-A8DD-B38C4E8AD0B7}"/>
              </a:ext>
            </a:extLst>
          </p:cNvPr>
          <p:cNvCxnSpPr>
            <a:cxnSpLocks/>
          </p:cNvCxnSpPr>
          <p:nvPr/>
        </p:nvCxnSpPr>
        <p:spPr>
          <a:xfrm>
            <a:off x="9439733" y="3028848"/>
            <a:ext cx="202658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A432B263-26E6-BC45-9BBD-814490960367}"/>
              </a:ext>
            </a:extLst>
          </p:cNvPr>
          <p:cNvCxnSpPr>
            <a:stCxn id="70" idx="2"/>
          </p:cNvCxnSpPr>
          <p:nvPr/>
        </p:nvCxnSpPr>
        <p:spPr>
          <a:xfrm flipH="1">
            <a:off x="2032000" y="1661509"/>
            <a:ext cx="1596108" cy="6276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3E2447DD-74BC-A649-917A-33F00A7EC580}"/>
              </a:ext>
            </a:extLst>
          </p:cNvPr>
          <p:cNvCxnSpPr>
            <a:cxnSpLocks/>
            <a:stCxn id="70" idx="2"/>
            <a:endCxn id="89" idx="0"/>
          </p:cNvCxnSpPr>
          <p:nvPr/>
        </p:nvCxnSpPr>
        <p:spPr>
          <a:xfrm>
            <a:off x="3628108" y="1661509"/>
            <a:ext cx="1313906" cy="5354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0EF4C305-FB8E-1944-9745-FE9ED274529D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3500800" y="1661509"/>
            <a:ext cx="127308" cy="52181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54">
            <a:extLst>
              <a:ext uri="{FF2B5EF4-FFF2-40B4-BE49-F238E27FC236}">
                <a16:creationId xmlns:a16="http://schemas.microsoft.com/office/drawing/2014/main" id="{E82406FB-DE49-3E4D-AAA1-54A928D624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84189" y="1607335"/>
            <a:ext cx="163918" cy="163918"/>
          </a:xfrm>
          <a:prstGeom prst="rect">
            <a:avLst/>
          </a:prstGeom>
        </p:spPr>
      </p:pic>
      <p:pic>
        <p:nvPicPr>
          <p:cNvPr id="126" name="Graphic 54">
            <a:extLst>
              <a:ext uri="{FF2B5EF4-FFF2-40B4-BE49-F238E27FC236}">
                <a16:creationId xmlns:a16="http://schemas.microsoft.com/office/drawing/2014/main" id="{79D505B7-DFCD-F940-8BC6-9DEE502312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2104" y="5302933"/>
            <a:ext cx="169291" cy="169291"/>
          </a:xfrm>
          <a:prstGeom prst="rect">
            <a:avLst/>
          </a:prstGeom>
        </p:spPr>
      </p:pic>
      <p:pic>
        <p:nvPicPr>
          <p:cNvPr id="127" name="Graphic 54">
            <a:extLst>
              <a:ext uri="{FF2B5EF4-FFF2-40B4-BE49-F238E27FC236}">
                <a16:creationId xmlns:a16="http://schemas.microsoft.com/office/drawing/2014/main" id="{A0E63C00-CD05-7648-956F-DCF061D945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58623" y="5299766"/>
            <a:ext cx="169291" cy="169291"/>
          </a:xfrm>
          <a:prstGeom prst="rect">
            <a:avLst/>
          </a:prstGeom>
        </p:spPr>
      </p:pic>
      <p:pic>
        <p:nvPicPr>
          <p:cNvPr id="130" name="Graphic 54">
            <a:extLst>
              <a:ext uri="{FF2B5EF4-FFF2-40B4-BE49-F238E27FC236}">
                <a16:creationId xmlns:a16="http://schemas.microsoft.com/office/drawing/2014/main" id="{4C23D58D-BC8F-2841-9BF2-E53A11D873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2158" y="5305432"/>
            <a:ext cx="169291" cy="169291"/>
          </a:xfrm>
          <a:prstGeom prst="rect">
            <a:avLst/>
          </a:prstGeom>
        </p:spPr>
      </p:pic>
      <p:pic>
        <p:nvPicPr>
          <p:cNvPr id="131" name="Graphic 54">
            <a:extLst>
              <a:ext uri="{FF2B5EF4-FFF2-40B4-BE49-F238E27FC236}">
                <a16:creationId xmlns:a16="http://schemas.microsoft.com/office/drawing/2014/main" id="{6E243D1A-2434-AB49-A0C6-CBD09E5F04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73144" y="1714549"/>
            <a:ext cx="163918" cy="163918"/>
          </a:xfrm>
          <a:prstGeom prst="rect">
            <a:avLst/>
          </a:prstGeom>
        </p:spPr>
      </p:pic>
      <p:sp>
        <p:nvSpPr>
          <p:cNvPr id="135" name="Rechteck 134">
            <a:extLst>
              <a:ext uri="{FF2B5EF4-FFF2-40B4-BE49-F238E27FC236}">
                <a16:creationId xmlns:a16="http://schemas.microsoft.com/office/drawing/2014/main" id="{1D76F685-C945-E048-A48F-79EFDF3DF53F}"/>
              </a:ext>
            </a:extLst>
          </p:cNvPr>
          <p:cNvSpPr/>
          <p:nvPr/>
        </p:nvSpPr>
        <p:spPr>
          <a:xfrm>
            <a:off x="9444345" y="3655840"/>
            <a:ext cx="2284335" cy="26771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6" name="Graphic 33">
            <a:extLst>
              <a:ext uri="{FF2B5EF4-FFF2-40B4-BE49-F238E27FC236}">
                <a16:creationId xmlns:a16="http://schemas.microsoft.com/office/drawing/2014/main" id="{78F6A1C9-8A4A-E74A-A46C-71BB3691ADF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444345" y="3657596"/>
            <a:ext cx="334613" cy="334613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F2AAE6B5-BA7A-E543-A2C3-4171A50965D0}"/>
              </a:ext>
            </a:extLst>
          </p:cNvPr>
          <p:cNvSpPr txBox="1"/>
          <p:nvPr/>
        </p:nvSpPr>
        <p:spPr>
          <a:xfrm>
            <a:off x="9735761" y="3785647"/>
            <a:ext cx="455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7030A0"/>
                </a:solidFill>
              </a:rPr>
              <a:t>ELB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156E76F-E1D8-F84A-8832-7273B84089D5}"/>
              </a:ext>
            </a:extLst>
          </p:cNvPr>
          <p:cNvSpPr/>
          <p:nvPr/>
        </p:nvSpPr>
        <p:spPr>
          <a:xfrm>
            <a:off x="9899242" y="4369070"/>
            <a:ext cx="1383956" cy="485365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81A441C3-9CDC-1A40-87C3-DFA40289F460}"/>
              </a:ext>
            </a:extLst>
          </p:cNvPr>
          <p:cNvSpPr txBox="1"/>
          <p:nvPr/>
        </p:nvSpPr>
        <p:spPr>
          <a:xfrm>
            <a:off x="9806316" y="4220786"/>
            <a:ext cx="559134" cy="19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/>
              <a:t>Listener</a:t>
            </a:r>
            <a:endParaRPr lang="de-DE" sz="7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36E4D5B9-F17A-594D-9CD9-B855F4AB6A13}"/>
              </a:ext>
            </a:extLst>
          </p:cNvPr>
          <p:cNvSpPr/>
          <p:nvPr/>
        </p:nvSpPr>
        <p:spPr>
          <a:xfrm>
            <a:off x="10555077" y="4264171"/>
            <a:ext cx="154187" cy="14245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68DDD835-081E-F84A-8346-F6B368726F41}"/>
              </a:ext>
            </a:extLst>
          </p:cNvPr>
          <p:cNvSpPr/>
          <p:nvPr/>
        </p:nvSpPr>
        <p:spPr>
          <a:xfrm>
            <a:off x="9778958" y="5176420"/>
            <a:ext cx="1733804" cy="812984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42AC89FB-1B56-D14F-89A0-223524A93537}"/>
              </a:ext>
            </a:extLst>
          </p:cNvPr>
          <p:cNvSpPr txBox="1"/>
          <p:nvPr/>
        </p:nvSpPr>
        <p:spPr>
          <a:xfrm>
            <a:off x="9690466" y="5027174"/>
            <a:ext cx="70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/>
              <a:t>TargetGroup</a:t>
            </a:r>
            <a:endParaRPr lang="de-DE" sz="700" dirty="0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86B374-35B7-954C-B940-473B8324FE2D}"/>
              </a:ext>
            </a:extLst>
          </p:cNvPr>
          <p:cNvSpPr/>
          <p:nvPr/>
        </p:nvSpPr>
        <p:spPr>
          <a:xfrm>
            <a:off x="10565672" y="5139334"/>
            <a:ext cx="154187" cy="14245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CC89BE4-83B1-B74F-94BF-1A5E10815567}"/>
              </a:ext>
            </a:extLst>
          </p:cNvPr>
          <p:cNvSpPr txBox="1"/>
          <p:nvPr/>
        </p:nvSpPr>
        <p:spPr>
          <a:xfrm>
            <a:off x="10422556" y="4420027"/>
            <a:ext cx="433754" cy="144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b="1" dirty="0"/>
              <a:t>tcp:8080</a:t>
            </a:r>
            <a:endParaRPr lang="de-DE" sz="700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0329BD59-678E-AF4F-86A8-FE5FEA82DA62}"/>
              </a:ext>
            </a:extLst>
          </p:cNvPr>
          <p:cNvSpPr txBox="1"/>
          <p:nvPr/>
        </p:nvSpPr>
        <p:spPr>
          <a:xfrm>
            <a:off x="10436297" y="5293333"/>
            <a:ext cx="433754" cy="144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b="1" dirty="0"/>
              <a:t>tcp:8080</a:t>
            </a:r>
            <a:endParaRPr lang="de-DE" sz="700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CCBC67F-A989-5B4B-B091-5415C4CD40ED}"/>
              </a:ext>
            </a:extLst>
          </p:cNvPr>
          <p:cNvCxnSpPr>
            <a:stCxn id="116" idx="2"/>
            <a:endCxn id="115" idx="0"/>
          </p:cNvCxnSpPr>
          <p:nvPr/>
        </p:nvCxnSpPr>
        <p:spPr>
          <a:xfrm>
            <a:off x="10639433" y="4564100"/>
            <a:ext cx="3333" cy="57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9B86C0A6-BDD6-7045-8D1A-D681254225AB}"/>
              </a:ext>
            </a:extLst>
          </p:cNvPr>
          <p:cNvSpPr/>
          <p:nvPr/>
        </p:nvSpPr>
        <p:spPr>
          <a:xfrm>
            <a:off x="9843337" y="5634812"/>
            <a:ext cx="1622985" cy="295473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C04FE2E8-7A45-8B43-B6E4-777C015B400B}"/>
              </a:ext>
            </a:extLst>
          </p:cNvPr>
          <p:cNvSpPr txBox="1"/>
          <p:nvPr/>
        </p:nvSpPr>
        <p:spPr>
          <a:xfrm>
            <a:off x="9753261" y="5490579"/>
            <a:ext cx="411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i="1" dirty="0" err="1"/>
              <a:t>targets</a:t>
            </a:r>
            <a:endParaRPr lang="de-DE" sz="600" i="1" dirty="0"/>
          </a:p>
        </p:txBody>
      </p:sp>
      <p:sp>
        <p:nvSpPr>
          <p:cNvPr id="121" name="Würfel 120">
            <a:extLst>
              <a:ext uri="{FF2B5EF4-FFF2-40B4-BE49-F238E27FC236}">
                <a16:creationId xmlns:a16="http://schemas.microsoft.com/office/drawing/2014/main" id="{5A4D6C85-0AC9-EE4D-8B3F-888DFEDB681C}"/>
              </a:ext>
            </a:extLst>
          </p:cNvPr>
          <p:cNvSpPr/>
          <p:nvPr/>
        </p:nvSpPr>
        <p:spPr>
          <a:xfrm>
            <a:off x="9973012" y="5701084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52CBED7-B069-E14F-9282-E3A5344093C3}"/>
              </a:ext>
            </a:extLst>
          </p:cNvPr>
          <p:cNvSpPr txBox="1"/>
          <p:nvPr/>
        </p:nvSpPr>
        <p:spPr>
          <a:xfrm>
            <a:off x="9922315" y="5792317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sp>
        <p:nvSpPr>
          <p:cNvPr id="123" name="Würfel 122">
            <a:extLst>
              <a:ext uri="{FF2B5EF4-FFF2-40B4-BE49-F238E27FC236}">
                <a16:creationId xmlns:a16="http://schemas.microsoft.com/office/drawing/2014/main" id="{3722D2C4-6EBE-A847-ADEB-50D7B8B4606B}"/>
              </a:ext>
            </a:extLst>
          </p:cNvPr>
          <p:cNvSpPr/>
          <p:nvPr/>
        </p:nvSpPr>
        <p:spPr>
          <a:xfrm>
            <a:off x="10560309" y="5704970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B1A15530-7E04-4247-97DD-DBF7F2155C2B}"/>
              </a:ext>
            </a:extLst>
          </p:cNvPr>
          <p:cNvSpPr txBox="1"/>
          <p:nvPr/>
        </p:nvSpPr>
        <p:spPr>
          <a:xfrm>
            <a:off x="10509612" y="5796203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07C263B6-582C-8547-A31B-A9476918856C}"/>
              </a:ext>
            </a:extLst>
          </p:cNvPr>
          <p:cNvSpPr/>
          <p:nvPr/>
        </p:nvSpPr>
        <p:spPr>
          <a:xfrm>
            <a:off x="11106188" y="5706028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2E82852E-1B57-EC4E-A444-9590757BAC58}"/>
              </a:ext>
            </a:extLst>
          </p:cNvPr>
          <p:cNvSpPr txBox="1"/>
          <p:nvPr/>
        </p:nvSpPr>
        <p:spPr>
          <a:xfrm>
            <a:off x="11055491" y="5797261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8C20DE8-6C95-1F42-8FAB-14A5B7A94008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10253110" y="5437406"/>
            <a:ext cx="400064" cy="153899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FA82391D-75A2-674E-BA04-0E881DEEFD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10653174" y="5437406"/>
            <a:ext cx="430895" cy="161391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C626E658-E439-F646-BA4E-B363247D1920}"/>
              </a:ext>
            </a:extLst>
          </p:cNvPr>
          <p:cNvCxnSpPr>
            <a:cxnSpLocks/>
            <a:stCxn id="118" idx="2"/>
            <a:endCxn id="119" idx="0"/>
          </p:cNvCxnSpPr>
          <p:nvPr/>
        </p:nvCxnSpPr>
        <p:spPr>
          <a:xfrm>
            <a:off x="10653174" y="5437406"/>
            <a:ext cx="1656" cy="197406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46B93B18-8D36-C745-A945-10C6F332B147}"/>
              </a:ext>
            </a:extLst>
          </p:cNvPr>
          <p:cNvSpPr/>
          <p:nvPr/>
        </p:nvSpPr>
        <p:spPr>
          <a:xfrm rot="5400000">
            <a:off x="10459909" y="5335967"/>
            <a:ext cx="324895" cy="13739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31DAF01-E530-4F45-8CF5-8F8D419E7F16}"/>
              </a:ext>
            </a:extLst>
          </p:cNvPr>
          <p:cNvSpPr txBox="1"/>
          <p:nvPr/>
        </p:nvSpPr>
        <p:spPr>
          <a:xfrm>
            <a:off x="9753261" y="6191813"/>
            <a:ext cx="1871877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Bei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awsvpc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bekommt jeder Task eine eigene IP. Die Tasks/Container mit ihrer IP werden dann in der TG registriert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44A7FB9-9E09-FC44-B3DC-B1B28EAE9E70}"/>
              </a:ext>
            </a:extLst>
          </p:cNvPr>
          <p:cNvSpPr txBox="1"/>
          <p:nvPr/>
        </p:nvSpPr>
        <p:spPr>
          <a:xfrm>
            <a:off x="11884025" y="4864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45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84B0A23-011C-E947-992B-12F861ED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" y="0"/>
            <a:ext cx="12190095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2D9D93C-DA74-EE40-94CB-9B95049A7D0A}"/>
              </a:ext>
            </a:extLst>
          </p:cNvPr>
          <p:cNvSpPr/>
          <p:nvPr/>
        </p:nvSpPr>
        <p:spPr>
          <a:xfrm>
            <a:off x="1662" y="3453385"/>
            <a:ext cx="12204193" cy="2703576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DEAE16-C0C1-8F45-9322-3C24F50E4D52}"/>
              </a:ext>
            </a:extLst>
          </p:cNvPr>
          <p:cNvSpPr txBox="1"/>
          <p:nvPr/>
        </p:nvSpPr>
        <p:spPr>
          <a:xfrm>
            <a:off x="-12192" y="3450336"/>
            <a:ext cx="12204192" cy="830997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AWS </a:t>
            </a:r>
            <a:r>
              <a:rPr lang="de-DE" sz="4800" b="1" dirty="0" err="1">
                <a:solidFill>
                  <a:schemeClr val="bg1"/>
                </a:solidFill>
              </a:rPr>
              <a:t>Staging</a:t>
            </a:r>
            <a:endParaRPr lang="de-DE" sz="4800" b="1" dirty="0">
              <a:solidFill>
                <a:schemeClr val="bg1"/>
              </a:solidFill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137FE9F4-75F7-6441-B953-FEDAE62A1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851" y="5469826"/>
            <a:ext cx="2301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600" b="1" dirty="0">
                <a:solidFill>
                  <a:schemeClr val="bg1"/>
                </a:solidFill>
              </a:rPr>
              <a:t>AWS Organizations</a:t>
            </a:r>
          </a:p>
        </p:txBody>
      </p:sp>
      <p:pic>
        <p:nvPicPr>
          <p:cNvPr id="7" name="Graphic 30">
            <a:extLst>
              <a:ext uri="{FF2B5EF4-FFF2-40B4-BE49-F238E27FC236}">
                <a16:creationId xmlns:a16="http://schemas.microsoft.com/office/drawing/2014/main" id="{2D8983B8-CCEA-4E45-9E46-BCB326E2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89" y="476180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1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87A14C7-661C-E243-97E1-6EC11F8E5AD9}"/>
              </a:ext>
            </a:extLst>
          </p:cNvPr>
          <p:cNvSpPr txBox="1"/>
          <p:nvPr/>
        </p:nvSpPr>
        <p:spPr>
          <a:xfrm>
            <a:off x="0" y="222227"/>
            <a:ext cx="12204192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   AWS </a:t>
            </a:r>
            <a:r>
              <a:rPr lang="de-DE" sz="2000" b="1" dirty="0" err="1">
                <a:solidFill>
                  <a:schemeClr val="bg1"/>
                </a:solidFill>
              </a:rPr>
              <a:t>Organizations</a:t>
            </a:r>
            <a:r>
              <a:rPr lang="de-DE" sz="2000" b="1" dirty="0">
                <a:solidFill>
                  <a:schemeClr val="bg1"/>
                </a:solidFill>
              </a:rPr>
              <a:t> – Multiple Accounts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98A12D-4538-274E-8AD9-9E6ADACB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67" y="760740"/>
            <a:ext cx="2984833" cy="2668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5C98904-D0BD-3742-8496-B48E508BE657}"/>
              </a:ext>
            </a:extLst>
          </p:cNvPr>
          <p:cNvSpPr/>
          <p:nvPr/>
        </p:nvSpPr>
        <p:spPr>
          <a:xfrm>
            <a:off x="9510662" y="4317422"/>
            <a:ext cx="866775" cy="447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6684BF-436F-B74C-9F9D-634424AEE002}"/>
              </a:ext>
            </a:extLst>
          </p:cNvPr>
          <p:cNvSpPr/>
          <p:nvPr/>
        </p:nvSpPr>
        <p:spPr>
          <a:xfrm>
            <a:off x="9510662" y="5107997"/>
            <a:ext cx="866775" cy="581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b="1" dirty="0">
                <a:solidFill>
                  <a:schemeClr val="tx1"/>
                </a:solidFill>
              </a:rPr>
              <a:t>OU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„Stages“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9B05832-DA89-4E4B-B1A2-55DCDDBC7428}"/>
              </a:ext>
            </a:extLst>
          </p:cNvPr>
          <p:cNvSpPr/>
          <p:nvPr/>
        </p:nvSpPr>
        <p:spPr>
          <a:xfrm>
            <a:off x="7996187" y="5822372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„PROD“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441511F-F7BC-F944-8512-72F2A4EDE9BF}"/>
              </a:ext>
            </a:extLst>
          </p:cNvPr>
          <p:cNvSpPr/>
          <p:nvPr/>
        </p:nvSpPr>
        <p:spPr>
          <a:xfrm>
            <a:off x="9510661" y="5917622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„TEST“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69857F-EAEA-4D46-A2D0-571D92EB2EA9}"/>
              </a:ext>
            </a:extLst>
          </p:cNvPr>
          <p:cNvSpPr/>
          <p:nvPr/>
        </p:nvSpPr>
        <p:spPr>
          <a:xfrm>
            <a:off x="11020425" y="5822371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„INT“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C56BA9F-59B7-1D4F-9BC1-E47356DCC22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944050" y="4765097"/>
            <a:ext cx="0" cy="3429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837DB09-0548-2544-845B-4DD284C86E04}"/>
              </a:ext>
            </a:extLst>
          </p:cNvPr>
          <p:cNvCxnSpPr>
            <a:stCxn id="5" idx="2"/>
            <a:endCxn id="6" idx="3"/>
          </p:cNvCxnSpPr>
          <p:nvPr/>
        </p:nvCxnSpPr>
        <p:spPr>
          <a:xfrm flipH="1">
            <a:off x="8862962" y="5689022"/>
            <a:ext cx="1081088" cy="42386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79E0AAF-A013-0C44-A413-05FD7F55172F}"/>
              </a:ext>
            </a:extLst>
          </p:cNvPr>
          <p:cNvCxnSpPr>
            <a:stCxn id="5" idx="2"/>
            <a:endCxn id="8" idx="1"/>
          </p:cNvCxnSpPr>
          <p:nvPr/>
        </p:nvCxnSpPr>
        <p:spPr>
          <a:xfrm>
            <a:off x="9944050" y="5689022"/>
            <a:ext cx="1076375" cy="4238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1D7E25-CB4C-B04C-8B7E-9B641062FA4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9944049" y="5689022"/>
            <a:ext cx="1" cy="2286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EF8022C-8244-1144-B785-18342625344C}"/>
              </a:ext>
            </a:extLst>
          </p:cNvPr>
          <p:cNvSpPr txBox="1"/>
          <p:nvPr/>
        </p:nvSpPr>
        <p:spPr bwMode="gray">
          <a:xfrm>
            <a:off x="8177160" y="3841172"/>
            <a:ext cx="371004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600" u="sng" dirty="0">
                <a:solidFill>
                  <a:schemeClr val="tx1"/>
                </a:solidFill>
              </a:rPr>
              <a:t>Beispie</a:t>
            </a:r>
            <a:r>
              <a:rPr lang="de-DE" sz="1600" u="sng" dirty="0"/>
              <a:t>l für Environment-Management:</a:t>
            </a:r>
            <a:endParaRPr lang="de-DE" sz="1600" u="sng" dirty="0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00FE01F-6EA3-384E-BDC0-EE092C6D166F}"/>
              </a:ext>
            </a:extLst>
          </p:cNvPr>
          <p:cNvSpPr txBox="1"/>
          <p:nvPr/>
        </p:nvSpPr>
        <p:spPr bwMode="gray">
          <a:xfrm>
            <a:off x="390526" y="859845"/>
            <a:ext cx="7104784" cy="30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>
                <a:solidFill>
                  <a:schemeClr val="tx1"/>
                </a:solidFill>
              </a:rPr>
              <a:t>Mit AWS </a:t>
            </a:r>
            <a:r>
              <a:rPr lang="de-DE" sz="900" dirty="0" err="1">
                <a:solidFill>
                  <a:schemeClr val="tx1"/>
                </a:solidFill>
              </a:rPr>
              <a:t>Organizatoins</a:t>
            </a:r>
            <a:r>
              <a:rPr lang="de-DE" sz="900" dirty="0">
                <a:solidFill>
                  <a:schemeClr val="tx1"/>
                </a:solidFill>
              </a:rPr>
              <a:t> kann ich </a:t>
            </a:r>
            <a:r>
              <a:rPr lang="de-DE" sz="900" b="1" dirty="0">
                <a:solidFill>
                  <a:srgbClr val="7030A0"/>
                </a:solidFill>
              </a:rPr>
              <a:t>mehrere Accounts </a:t>
            </a:r>
            <a:r>
              <a:rPr lang="de-DE" sz="900" dirty="0">
                <a:solidFill>
                  <a:schemeClr val="tx1"/>
                </a:solidFill>
              </a:rPr>
              <a:t>an einer </a:t>
            </a:r>
            <a:r>
              <a:rPr lang="de-DE" sz="900" b="1" dirty="0">
                <a:solidFill>
                  <a:srgbClr val="0070C0"/>
                </a:solidFill>
              </a:rPr>
              <a:t>zentralen Stelle </a:t>
            </a:r>
            <a:r>
              <a:rPr lang="de-DE" sz="900" b="1" dirty="0">
                <a:solidFill>
                  <a:schemeClr val="tx1"/>
                </a:solidFill>
              </a:rPr>
              <a:t>erstellen und Managen</a:t>
            </a:r>
            <a:br>
              <a:rPr lang="de-DE" sz="900" b="1" dirty="0">
                <a:solidFill>
                  <a:schemeClr val="tx1"/>
                </a:solidFill>
              </a:rPr>
            </a:br>
            <a:r>
              <a:rPr lang="de-DE" sz="900" dirty="0">
                <a:solidFill>
                  <a:schemeClr val="tx1"/>
                </a:solidFill>
                <a:sym typeface="Wingdings" panose="05000000000000000000" pitchFamily="2" charset="2"/>
              </a:rPr>
              <a:t> Also AWS </a:t>
            </a:r>
            <a:r>
              <a:rPr lang="de-DE" sz="900" dirty="0" err="1">
                <a:solidFill>
                  <a:schemeClr val="tx1"/>
                </a:solidFill>
                <a:sym typeface="Wingdings" panose="05000000000000000000" pitchFamily="2" charset="2"/>
              </a:rPr>
              <a:t>organization</a:t>
            </a:r>
            <a:r>
              <a:rPr lang="de-DE" sz="900" dirty="0">
                <a:solidFill>
                  <a:schemeClr val="tx1"/>
                </a:solidFill>
                <a:sym typeface="Wingdings" panose="05000000000000000000" pitchFamily="2" charset="2"/>
              </a:rPr>
              <a:t> ist ein Service, mit welchem ich mehrere AWS Accounts an einer zentralen Stelle konsolidieren kann</a:t>
            </a:r>
            <a:endParaRPr lang="de-DE" sz="900" dirty="0">
              <a:solidFill>
                <a:schemeClr val="tx1"/>
              </a:solidFill>
            </a:endParaRP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Ich kann mit </a:t>
            </a:r>
            <a:r>
              <a:rPr lang="de-DE" sz="900" b="1" dirty="0">
                <a:solidFill>
                  <a:srgbClr val="00B0F0"/>
                </a:solidFill>
              </a:rPr>
              <a:t>AWS </a:t>
            </a:r>
            <a:r>
              <a:rPr lang="de-DE" sz="900" b="1" dirty="0" err="1">
                <a:solidFill>
                  <a:srgbClr val="00B0F0"/>
                </a:solidFill>
              </a:rPr>
              <a:t>Organizations</a:t>
            </a:r>
            <a:r>
              <a:rPr lang="de-DE" sz="900" b="1" dirty="0">
                <a:solidFill>
                  <a:srgbClr val="00B0F0"/>
                </a:solidFill>
              </a:rPr>
              <a:t> </a:t>
            </a:r>
            <a:r>
              <a:rPr lang="de-DE" sz="900" dirty="0"/>
              <a:t>somit meine </a:t>
            </a:r>
            <a:r>
              <a:rPr lang="de-DE" sz="900" b="1" dirty="0">
                <a:solidFill>
                  <a:srgbClr val="002060"/>
                </a:solidFill>
              </a:rPr>
              <a:t>ganze „Organisation“ managen</a:t>
            </a:r>
            <a:r>
              <a:rPr lang="de-DE" sz="900" dirty="0"/>
              <a:t>, indem ich diese in </a:t>
            </a:r>
            <a:r>
              <a:rPr lang="de-DE" sz="900" b="1" dirty="0">
                <a:solidFill>
                  <a:srgbClr val="00B0F0"/>
                </a:solidFill>
              </a:rPr>
              <a:t>unterschiedliche Accounts aufteile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Mit AWS </a:t>
            </a:r>
            <a:r>
              <a:rPr lang="de-DE" sz="900" dirty="0" err="1"/>
              <a:t>Organizations</a:t>
            </a:r>
            <a:r>
              <a:rPr lang="de-DE" sz="900" dirty="0"/>
              <a:t> kann ich auch das </a:t>
            </a:r>
            <a:r>
              <a:rPr lang="de-DE" sz="900" b="1" dirty="0" err="1">
                <a:solidFill>
                  <a:srgbClr val="0070C0"/>
                </a:solidFill>
              </a:rPr>
              <a:t>Billing</a:t>
            </a:r>
            <a:r>
              <a:rPr lang="de-DE" sz="900" b="1" dirty="0">
                <a:solidFill>
                  <a:srgbClr val="0070C0"/>
                </a:solidFill>
              </a:rPr>
              <a:t> dann zentral konsolidieren </a:t>
            </a:r>
            <a:r>
              <a:rPr lang="de-DE" sz="900" dirty="0"/>
              <a:t>und macht das Leben </a:t>
            </a:r>
            <a:r>
              <a:rPr lang="de-DE" sz="900" b="1" dirty="0">
                <a:solidFill>
                  <a:srgbClr val="0070C0"/>
                </a:solidFill>
              </a:rPr>
              <a:t>einfacher </a:t>
            </a:r>
            <a:r>
              <a:rPr lang="de-DE" sz="900" b="1" dirty="0" err="1">
                <a:solidFill>
                  <a:srgbClr val="0070C0"/>
                </a:solidFill>
              </a:rPr>
              <a:t>bezügl</a:t>
            </a:r>
            <a:r>
              <a:rPr lang="de-DE" sz="900" b="1" dirty="0">
                <a:solidFill>
                  <a:srgbClr val="0070C0"/>
                </a:solidFill>
              </a:rPr>
              <a:t>. </a:t>
            </a:r>
            <a:r>
              <a:rPr lang="de-DE" sz="900" b="1" dirty="0" err="1">
                <a:solidFill>
                  <a:srgbClr val="0070C0"/>
                </a:solidFill>
              </a:rPr>
              <a:t>Permission</a:t>
            </a:r>
            <a:r>
              <a:rPr lang="de-DE" sz="900" b="1" dirty="0">
                <a:solidFill>
                  <a:srgbClr val="0070C0"/>
                </a:solidFill>
              </a:rPr>
              <a:t> vergabe.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Mit AWS </a:t>
            </a:r>
            <a:r>
              <a:rPr lang="de-DE" sz="900" dirty="0" err="1"/>
              <a:t>Organisations</a:t>
            </a:r>
            <a:r>
              <a:rPr lang="de-DE" sz="900" dirty="0"/>
              <a:t> kann ich meinen Root Account aufteilen in unterschiedliche </a:t>
            </a:r>
            <a:r>
              <a:rPr lang="de-DE" sz="900" b="1" dirty="0">
                <a:solidFill>
                  <a:srgbClr val="00B0F0"/>
                </a:solidFill>
              </a:rPr>
              <a:t>Organisation-Units (OU), </a:t>
            </a:r>
            <a:r>
              <a:rPr lang="de-DE" sz="900" dirty="0"/>
              <a:t>welche dann </a:t>
            </a:r>
            <a:r>
              <a:rPr lang="de-DE" sz="900" b="1" dirty="0">
                <a:solidFill>
                  <a:srgbClr val="00B0F0"/>
                </a:solidFill>
              </a:rPr>
              <a:t>Accounts beinhalten </a:t>
            </a:r>
            <a:r>
              <a:rPr lang="de-DE" sz="900" dirty="0"/>
              <a:t>können</a:t>
            </a:r>
            <a:br>
              <a:rPr lang="de-DE" sz="900" dirty="0"/>
            </a:br>
            <a:r>
              <a:rPr lang="de-DE" sz="900" b="1" dirty="0">
                <a:solidFill>
                  <a:srgbClr val="0070C0"/>
                </a:solidFill>
                <a:sym typeface="Wingdings" panose="05000000000000000000" pitchFamily="2" charset="2"/>
              </a:rPr>
              <a:t> Hierarchische Gruppierung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>
                <a:sym typeface="Wingdings" panose="05000000000000000000" pitchFamily="2" charset="2"/>
              </a:rPr>
              <a:t>AWS </a:t>
            </a:r>
            <a:r>
              <a:rPr lang="de-DE" sz="900" dirty="0" err="1">
                <a:sym typeface="Wingdings" panose="05000000000000000000" pitchFamily="2" charset="2"/>
              </a:rPr>
              <a:t>Organization</a:t>
            </a:r>
            <a:r>
              <a:rPr lang="de-DE" sz="900" dirty="0">
                <a:sym typeface="Wingdings" panose="05000000000000000000" pitchFamily="2" charset="2"/>
              </a:rPr>
              <a:t> an sich ist kostenlos</a:t>
            </a: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Bietet sich an, um bspw. meine „Organisation“ in unterschiedliche Umgebungen aufzuteilen.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Wenn ich einen neuen Account einer OU hinzufüge, dann wird bereits das Feld „IAM </a:t>
            </a:r>
            <a:r>
              <a:rPr lang="de-DE" sz="900" dirty="0" err="1"/>
              <a:t>role</a:t>
            </a:r>
            <a:r>
              <a:rPr lang="de-DE" sz="900" dirty="0"/>
              <a:t> </a:t>
            </a:r>
            <a:r>
              <a:rPr lang="de-DE" sz="900" dirty="0" err="1"/>
              <a:t>name</a:t>
            </a:r>
            <a:r>
              <a:rPr lang="de-DE" sz="900" dirty="0"/>
              <a:t>“ </a:t>
            </a:r>
            <a:br>
              <a:rPr lang="de-DE" sz="900" dirty="0"/>
            </a:br>
            <a:r>
              <a:rPr lang="de-DE" sz="900" dirty="0"/>
              <a:t>vorbelegt mit einer Rolle „</a:t>
            </a:r>
            <a:r>
              <a:rPr lang="de-DE" sz="900" dirty="0" err="1"/>
              <a:t>OrganizationAccountAccessRole</a:t>
            </a:r>
            <a:r>
              <a:rPr lang="de-DE" sz="900" dirty="0"/>
              <a:t>“. Mit dieser habe ich Vollzugriff. Auf den</a:t>
            </a:r>
            <a:br>
              <a:rPr lang="de-DE" sz="900" dirty="0"/>
            </a:br>
            <a:r>
              <a:rPr lang="de-DE" sz="900" dirty="0"/>
              <a:t>erstellen Account und es ist dann außerdem möglich, den „</a:t>
            </a:r>
            <a:r>
              <a:rPr lang="de-DE" sz="900" dirty="0" err="1"/>
              <a:t>switch</a:t>
            </a:r>
            <a:r>
              <a:rPr lang="de-DE" sz="900" dirty="0"/>
              <a:t> </a:t>
            </a:r>
            <a:r>
              <a:rPr lang="de-DE" sz="900" dirty="0" err="1"/>
              <a:t>Role</a:t>
            </a:r>
            <a:r>
              <a:rPr lang="de-DE" sz="900" dirty="0"/>
              <a:t>“ Button zu verwenden.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Zwischen den Accounts kann ich dann </a:t>
            </a:r>
            <a:r>
              <a:rPr lang="de-DE" sz="900" dirty="0" err="1"/>
              <a:t>welchseln</a:t>
            </a:r>
            <a:r>
              <a:rPr lang="de-DE" sz="900" dirty="0"/>
              <a:t> mit der „Switch </a:t>
            </a:r>
            <a:r>
              <a:rPr lang="de-DE" sz="900" dirty="0" err="1"/>
              <a:t>Role</a:t>
            </a:r>
            <a:r>
              <a:rPr lang="de-DE" sz="900" dirty="0"/>
              <a:t>“ Funktionalität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F89A34D-92B4-4044-9E58-6EF40A2F9C59}"/>
              </a:ext>
            </a:extLst>
          </p:cNvPr>
          <p:cNvSpPr txBox="1"/>
          <p:nvPr/>
        </p:nvSpPr>
        <p:spPr bwMode="gray">
          <a:xfrm>
            <a:off x="394235" y="4054497"/>
            <a:ext cx="5285456" cy="258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 err="1">
                <a:solidFill>
                  <a:schemeClr val="tx1"/>
                </a:solidFill>
              </a:rPr>
              <a:t>Organization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Entität zur Konsolidierung aller AWS Konten. 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In der AWS </a:t>
            </a:r>
            <a:r>
              <a:rPr lang="de-DE" sz="800" dirty="0" err="1">
                <a:solidFill>
                  <a:schemeClr val="tx1"/>
                </a:solidFill>
              </a:rPr>
              <a:t>Console</a:t>
            </a:r>
            <a:r>
              <a:rPr lang="de-DE" sz="800" dirty="0">
                <a:solidFill>
                  <a:schemeClr val="tx1"/>
                </a:solidFill>
              </a:rPr>
              <a:t> können Sie alle Konten der Organisation zentral anzeigen und verwalten.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Root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Übergeordnet Container für alle Konten in der Organisation. Wenn ich einem Root eine </a:t>
            </a:r>
            <a:r>
              <a:rPr lang="de-DE" sz="800" dirty="0" err="1">
                <a:solidFill>
                  <a:schemeClr val="tx1"/>
                </a:solidFill>
              </a:rPr>
              <a:t>Policy</a:t>
            </a:r>
            <a:r>
              <a:rPr lang="de-DE" sz="800" dirty="0">
                <a:solidFill>
                  <a:schemeClr val="tx1"/>
                </a:solidFill>
              </a:rPr>
              <a:t> zuweise, dann gilt diese für alle Organisationseinheiten und Konten.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Organisationseinheit (OU)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Ist ein Container für Konten/Accounts in einem Root. Eine OU kann weitere </a:t>
            </a:r>
            <a:r>
              <a:rPr lang="de-DE" sz="800" dirty="0" err="1">
                <a:solidFill>
                  <a:schemeClr val="tx1"/>
                </a:solidFill>
              </a:rPr>
              <a:t>Ous</a:t>
            </a:r>
            <a:r>
              <a:rPr lang="de-DE" sz="800" dirty="0">
                <a:solidFill>
                  <a:schemeClr val="tx1"/>
                </a:solidFill>
              </a:rPr>
              <a:t> enthalten.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So kann ich eine Hierarchie erstellen.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Beispielsweise nach: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- Funktionalen/</a:t>
            </a:r>
            <a:r>
              <a:rPr lang="de-DE" sz="800" dirty="0" err="1">
                <a:solidFill>
                  <a:schemeClr val="tx1"/>
                </a:solidFill>
              </a:rPr>
              <a:t>Organisatorschen</a:t>
            </a:r>
            <a:r>
              <a:rPr lang="de-DE" sz="800" dirty="0">
                <a:solidFill>
                  <a:schemeClr val="tx1"/>
                </a:solidFill>
              </a:rPr>
              <a:t> Aspekten wie EINKAUF, VERTRIEB etc..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- </a:t>
            </a:r>
            <a:r>
              <a:rPr lang="de-DE" sz="800" dirty="0" err="1">
                <a:solidFill>
                  <a:schemeClr val="tx1"/>
                </a:solidFill>
              </a:rPr>
              <a:t>Enivronment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management</a:t>
            </a:r>
            <a:r>
              <a:rPr lang="de-DE" sz="800" dirty="0">
                <a:solidFill>
                  <a:schemeClr val="tx1"/>
                </a:solidFill>
              </a:rPr>
              <a:t> mit unterschiedlichen Stages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Konto/Account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/>
              <a:t>Ein Konto ist ein AWS Account mit AWS Ressourcen.</a:t>
            </a:r>
            <a:endParaRPr lang="de-D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9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4">
            <a:extLst>
              <a:ext uri="{FF2B5EF4-FFF2-40B4-BE49-F238E27FC236}">
                <a16:creationId xmlns:a16="http://schemas.microsoft.com/office/drawing/2014/main" id="{C28CA7D0-BD76-5C45-BB5C-22AF8764F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1269" y="1123723"/>
            <a:ext cx="759503" cy="759503"/>
          </a:xfrm>
          <a:prstGeom prst="rect">
            <a:avLst/>
          </a:prstGeom>
        </p:spPr>
      </p:pic>
      <p:pic>
        <p:nvPicPr>
          <p:cNvPr id="8" name="Graphic 24">
            <a:extLst>
              <a:ext uri="{FF2B5EF4-FFF2-40B4-BE49-F238E27FC236}">
                <a16:creationId xmlns:a16="http://schemas.microsoft.com/office/drawing/2014/main" id="{F6471217-4369-4142-B5C6-8860FE0C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081" y="1123722"/>
            <a:ext cx="759503" cy="759503"/>
          </a:xfrm>
          <a:prstGeom prst="rect">
            <a:avLst/>
          </a:prstGeom>
        </p:spPr>
      </p:pic>
      <p:pic>
        <p:nvPicPr>
          <p:cNvPr id="9" name="Graphic 24">
            <a:extLst>
              <a:ext uri="{FF2B5EF4-FFF2-40B4-BE49-F238E27FC236}">
                <a16:creationId xmlns:a16="http://schemas.microsoft.com/office/drawing/2014/main" id="{217917E3-AE8A-314A-B561-11D946152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359" y="1123722"/>
            <a:ext cx="759503" cy="759503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E1989BD4-2C10-094B-9BBE-9B6EBCAD85B4}"/>
              </a:ext>
            </a:extLst>
          </p:cNvPr>
          <p:cNvSpPr/>
          <p:nvPr/>
        </p:nvSpPr>
        <p:spPr>
          <a:xfrm>
            <a:off x="439641" y="716047"/>
            <a:ext cx="3718472" cy="1310050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6107D06B-8801-9548-8320-4ECF06C3C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8198" y="739352"/>
            <a:ext cx="177144" cy="192854"/>
          </a:xfrm>
          <a:prstGeom prst="rect">
            <a:avLst/>
          </a:prstGeom>
        </p:spPr>
      </p:pic>
      <p:sp>
        <p:nvSpPr>
          <p:cNvPr id="7" name="Würfel 6">
            <a:extLst>
              <a:ext uri="{FF2B5EF4-FFF2-40B4-BE49-F238E27FC236}">
                <a16:creationId xmlns:a16="http://schemas.microsoft.com/office/drawing/2014/main" id="{D6F48729-C5D3-D045-960F-27CF3A681E24}"/>
              </a:ext>
            </a:extLst>
          </p:cNvPr>
          <p:cNvSpPr/>
          <p:nvPr/>
        </p:nvSpPr>
        <p:spPr>
          <a:xfrm>
            <a:off x="804876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790D1083-7ACC-8A45-BE96-1549B77EB9DE}"/>
              </a:ext>
            </a:extLst>
          </p:cNvPr>
          <p:cNvSpPr/>
          <p:nvPr/>
        </p:nvSpPr>
        <p:spPr>
          <a:xfrm>
            <a:off x="1036307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24C931F6-324A-0C4A-9F59-F0F2B984124C}"/>
              </a:ext>
            </a:extLst>
          </p:cNvPr>
          <p:cNvSpPr/>
          <p:nvPr/>
        </p:nvSpPr>
        <p:spPr>
          <a:xfrm>
            <a:off x="2009625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F200799C-5463-6B4E-92EF-55616AD7371E}"/>
              </a:ext>
            </a:extLst>
          </p:cNvPr>
          <p:cNvSpPr/>
          <p:nvPr/>
        </p:nvSpPr>
        <p:spPr>
          <a:xfrm>
            <a:off x="2241056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942F84F6-AB10-7143-94D6-CCCBE5733210}"/>
              </a:ext>
            </a:extLst>
          </p:cNvPr>
          <p:cNvSpPr/>
          <p:nvPr/>
        </p:nvSpPr>
        <p:spPr>
          <a:xfrm>
            <a:off x="3268191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A9E456BD-CEA7-794F-99D4-16676335C642}"/>
              </a:ext>
            </a:extLst>
          </p:cNvPr>
          <p:cNvSpPr/>
          <p:nvPr/>
        </p:nvSpPr>
        <p:spPr>
          <a:xfrm>
            <a:off x="3499622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ingebuchteter Richtungspfeil 14">
            <a:extLst>
              <a:ext uri="{FF2B5EF4-FFF2-40B4-BE49-F238E27FC236}">
                <a16:creationId xmlns:a16="http://schemas.microsoft.com/office/drawing/2014/main" id="{480ADE6F-22FA-CF4F-BD3A-A650A2F6428D}"/>
              </a:ext>
            </a:extLst>
          </p:cNvPr>
          <p:cNvSpPr/>
          <p:nvPr/>
        </p:nvSpPr>
        <p:spPr>
          <a:xfrm>
            <a:off x="2115822" y="172613"/>
            <a:ext cx="1943225" cy="468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de-DE" sz="900" dirty="0" err="1">
                <a:solidFill>
                  <a:schemeClr val="tx1"/>
                </a:solidFill>
              </a:rPr>
              <a:t>Provisioning</a:t>
            </a:r>
            <a:r>
              <a:rPr lang="de-DE" sz="900" dirty="0">
                <a:solidFill>
                  <a:schemeClr val="tx1"/>
                </a:solidFill>
              </a:rPr>
              <a:t> Tasks: </a:t>
            </a:r>
            <a:r>
              <a:rPr lang="de-DE" sz="13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Eingebuchteter Pfeil nach rechts 15">
            <a:extLst>
              <a:ext uri="{FF2B5EF4-FFF2-40B4-BE49-F238E27FC236}">
                <a16:creationId xmlns:a16="http://schemas.microsoft.com/office/drawing/2014/main" id="{C99C72FE-7834-1044-AE2D-3B2AE2715BF8}"/>
              </a:ext>
            </a:extLst>
          </p:cNvPr>
          <p:cNvSpPr/>
          <p:nvPr/>
        </p:nvSpPr>
        <p:spPr>
          <a:xfrm>
            <a:off x="4375824" y="998961"/>
            <a:ext cx="750771" cy="34321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6F26D4-5F2F-F040-972F-B740DC6D85B8}"/>
              </a:ext>
            </a:extLst>
          </p:cNvPr>
          <p:cNvSpPr txBox="1"/>
          <p:nvPr/>
        </p:nvSpPr>
        <p:spPr>
          <a:xfrm>
            <a:off x="5244164" y="1047907"/>
            <a:ext cx="17036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1 </a:t>
            </a:r>
            <a:r>
              <a:rPr lang="de-DE" sz="1200" dirty="0" err="1"/>
              <a:t>InstanceType</a:t>
            </a:r>
            <a:br>
              <a:rPr lang="de-DE" sz="1200" dirty="0"/>
            </a:b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Alle Tasks sind gleich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278161-8B5C-7F46-954F-548516CC1C37}"/>
              </a:ext>
            </a:extLst>
          </p:cNvPr>
          <p:cNvSpPr txBox="1"/>
          <p:nvPr/>
        </p:nvSpPr>
        <p:spPr>
          <a:xfrm>
            <a:off x="5244164" y="750855"/>
            <a:ext cx="170367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SITUATION IN CLUSTER</a:t>
            </a:r>
          </a:p>
        </p:txBody>
      </p:sp>
      <p:sp>
        <p:nvSpPr>
          <p:cNvPr id="19" name="Eingebuchteter Pfeil nach rechts 18">
            <a:extLst>
              <a:ext uri="{FF2B5EF4-FFF2-40B4-BE49-F238E27FC236}">
                <a16:creationId xmlns:a16="http://schemas.microsoft.com/office/drawing/2014/main" id="{56C23087-7C27-1B42-8836-B0D2A24F8AF0}"/>
              </a:ext>
            </a:extLst>
          </p:cNvPr>
          <p:cNvSpPr/>
          <p:nvPr/>
        </p:nvSpPr>
        <p:spPr>
          <a:xfrm>
            <a:off x="7165546" y="967598"/>
            <a:ext cx="750771" cy="34321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0BAAB2A-0599-5640-A65D-F639D410DFCB}"/>
              </a:ext>
            </a:extLst>
          </p:cNvPr>
          <p:cNvSpPr txBox="1"/>
          <p:nvPr/>
        </p:nvSpPr>
        <p:spPr>
          <a:xfrm>
            <a:off x="8134027" y="835779"/>
            <a:ext cx="302166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b="1" dirty="0"/>
              <a:t>Akt. Benötigt</a:t>
            </a:r>
            <a:r>
              <a:rPr lang="de-DE" sz="900" dirty="0"/>
              <a:t>: 9 Container (6 laufen, 3 sind neu)</a:t>
            </a:r>
          </a:p>
          <a:p>
            <a:br>
              <a:rPr lang="de-DE" sz="900" dirty="0"/>
            </a:br>
            <a:r>
              <a:rPr lang="de-DE" sz="900" dirty="0"/>
              <a:t>Aktuell laufen auf 1 Instanz jeweils 2 Container.</a:t>
            </a:r>
            <a:br>
              <a:rPr lang="de-DE" sz="900" dirty="0"/>
            </a:br>
            <a:r>
              <a:rPr lang="de-DE" sz="900" dirty="0"/>
              <a:t>=&gt; für 9 Container brauche ich somit 5 Instanzen (9/2=5)</a:t>
            </a:r>
            <a:br>
              <a:rPr lang="de-DE" sz="900" dirty="0"/>
            </a:br>
            <a:r>
              <a:rPr lang="de-DE" sz="900" dirty="0"/>
              <a:t>=&gt; </a:t>
            </a:r>
            <a:r>
              <a:rPr lang="de-DE" sz="1200" b="1" dirty="0">
                <a:solidFill>
                  <a:srgbClr val="C00000"/>
                </a:solidFill>
              </a:rPr>
              <a:t>m = 5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3AF175F-573B-754F-81BE-CFDF43EDCF85}"/>
              </a:ext>
            </a:extLst>
          </p:cNvPr>
          <p:cNvSpPr/>
          <p:nvPr/>
        </p:nvSpPr>
        <p:spPr>
          <a:xfrm>
            <a:off x="259882" y="2772077"/>
            <a:ext cx="3962494" cy="130848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137834-9AE7-734C-B0F8-DF257959245B}"/>
              </a:ext>
            </a:extLst>
          </p:cNvPr>
          <p:cNvSpPr txBox="1"/>
          <p:nvPr/>
        </p:nvSpPr>
        <p:spPr>
          <a:xfrm>
            <a:off x="259882" y="2772076"/>
            <a:ext cx="1811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ECS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-Provider Formel</a:t>
            </a:r>
          </a:p>
        </p:txBody>
      </p:sp>
      <p:cxnSp>
        <p:nvCxnSpPr>
          <p:cNvPr id="31" name="Gewinkelte Verbindung 30">
            <a:extLst>
              <a:ext uri="{FF2B5EF4-FFF2-40B4-BE49-F238E27FC236}">
                <a16:creationId xmlns:a16="http://schemas.microsoft.com/office/drawing/2014/main" id="{8852B919-7902-FD41-9BF7-DDC9F4D5F3E8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 rot="5400000">
            <a:off x="5390345" y="-1482439"/>
            <a:ext cx="1105301" cy="74037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0FE028CE-9BC7-0444-803F-F75CBFF997CB}"/>
              </a:ext>
            </a:extLst>
          </p:cNvPr>
          <p:cNvSpPr txBox="1"/>
          <p:nvPr/>
        </p:nvSpPr>
        <p:spPr>
          <a:xfrm>
            <a:off x="259882" y="5181252"/>
            <a:ext cx="3052280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= Anzahl akt. laufender Instanzen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66BCFA4-DC23-7244-B68B-A4DCC7487424}"/>
              </a:ext>
            </a:extLst>
          </p:cNvPr>
          <p:cNvSpPr txBox="1"/>
          <p:nvPr/>
        </p:nvSpPr>
        <p:spPr>
          <a:xfrm>
            <a:off x="259882" y="4777535"/>
            <a:ext cx="3052280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= Anzahl benötigter Instanzen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6D55388-493C-7645-BFB6-FD67167C07F1}"/>
              </a:ext>
            </a:extLst>
          </p:cNvPr>
          <p:cNvSpPr txBox="1"/>
          <p:nvPr/>
        </p:nvSpPr>
        <p:spPr>
          <a:xfrm>
            <a:off x="542424" y="5920631"/>
            <a:ext cx="61172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55A96D8-E322-524D-81B3-60BB09167239}"/>
              </a:ext>
            </a:extLst>
          </p:cNvPr>
          <p:cNvSpPr txBox="1"/>
          <p:nvPr/>
        </p:nvSpPr>
        <p:spPr>
          <a:xfrm>
            <a:off x="542424" y="6184541"/>
            <a:ext cx="61172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>
                <a:solidFill>
                  <a:srgbClr val="00B050"/>
                </a:solidFill>
              </a:rPr>
              <a:t>n</a:t>
            </a:r>
            <a:endParaRPr lang="de-DE" sz="1000" dirty="0">
              <a:solidFill>
                <a:srgbClr val="00B050"/>
              </a:solidFill>
            </a:endParaRPr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630918EA-9E2E-054E-9A70-CC2F7F20FE49}"/>
              </a:ext>
            </a:extLst>
          </p:cNvPr>
          <p:cNvCxnSpPr>
            <a:cxnSpLocks/>
          </p:cNvCxnSpPr>
          <p:nvPr/>
        </p:nvCxnSpPr>
        <p:spPr>
          <a:xfrm>
            <a:off x="364558" y="6184541"/>
            <a:ext cx="9674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2239705-249E-F84F-8482-A89756C5F7AA}"/>
              </a:ext>
            </a:extLst>
          </p:cNvPr>
          <p:cNvSpPr txBox="1"/>
          <p:nvPr/>
        </p:nvSpPr>
        <p:spPr>
          <a:xfrm>
            <a:off x="1459983" y="6043741"/>
            <a:ext cx="61172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* 100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CDA80C2-B6F6-3F4B-B77E-3BCCE89389EC}"/>
              </a:ext>
            </a:extLst>
          </p:cNvPr>
          <p:cNvSpPr txBox="1"/>
          <p:nvPr/>
        </p:nvSpPr>
        <p:spPr>
          <a:xfrm>
            <a:off x="2064812" y="6039424"/>
            <a:ext cx="4853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=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B964866-564E-F54C-A73D-13875922C7DC}"/>
              </a:ext>
            </a:extLst>
          </p:cNvPr>
          <p:cNvSpPr txBox="1"/>
          <p:nvPr/>
        </p:nvSpPr>
        <p:spPr>
          <a:xfrm>
            <a:off x="2267024" y="6045748"/>
            <a:ext cx="549507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 …     %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4E2897D-CF60-7A4B-AEC0-27E95D369B45}"/>
              </a:ext>
            </a:extLst>
          </p:cNvPr>
          <p:cNvSpPr txBox="1"/>
          <p:nvPr/>
        </p:nvSpPr>
        <p:spPr>
          <a:xfrm>
            <a:off x="130394" y="5626556"/>
            <a:ext cx="1811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ECS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-Provider Formel: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7F5EB96-1AC5-E046-B030-35AA5EB5C1C2}"/>
              </a:ext>
            </a:extLst>
          </p:cNvPr>
          <p:cNvSpPr txBox="1"/>
          <p:nvPr/>
        </p:nvSpPr>
        <p:spPr>
          <a:xfrm>
            <a:off x="6006352" y="2129569"/>
            <a:ext cx="394447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rgbClr val="C00000"/>
                </a:solidFill>
              </a:rPr>
              <a:t>m=5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947E751-1EB5-364D-8F9F-02B79D707329}"/>
              </a:ext>
            </a:extLst>
          </p:cNvPr>
          <p:cNvSpPr txBox="1"/>
          <p:nvPr/>
        </p:nvSpPr>
        <p:spPr>
          <a:xfrm>
            <a:off x="2807319" y="6430762"/>
            <a:ext cx="123203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Wert der </a:t>
            </a:r>
            <a:r>
              <a:rPr lang="de-DE" sz="800" dirty="0" err="1"/>
              <a:t>target-capacity</a:t>
            </a:r>
            <a:endParaRPr lang="de-DE" sz="800" dirty="0"/>
          </a:p>
        </p:txBody>
      </p: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5CA3D4BC-AD3D-5040-A470-3001BAADC3C4}"/>
              </a:ext>
            </a:extLst>
          </p:cNvPr>
          <p:cNvCxnSpPr>
            <a:cxnSpLocks/>
            <a:stCxn id="40" idx="2"/>
            <a:endCxn id="46" idx="1"/>
          </p:cNvCxnSpPr>
          <p:nvPr/>
        </p:nvCxnSpPr>
        <p:spPr>
          <a:xfrm rot="16200000" flipH="1">
            <a:off x="2551291" y="6282455"/>
            <a:ext cx="246515" cy="2655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33">
            <a:extLst>
              <a:ext uri="{FF2B5EF4-FFF2-40B4-BE49-F238E27FC236}">
                <a16:creationId xmlns:a16="http://schemas.microsoft.com/office/drawing/2014/main" id="{4188B90A-E630-E14A-AD57-ED12415DD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7022" y="4877964"/>
            <a:ext cx="424065" cy="424065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87F54B2F-8FA8-1245-BDC2-54ABE4C903B9}"/>
              </a:ext>
            </a:extLst>
          </p:cNvPr>
          <p:cNvSpPr txBox="1"/>
          <p:nvPr/>
        </p:nvSpPr>
        <p:spPr>
          <a:xfrm>
            <a:off x="542424" y="3164778"/>
            <a:ext cx="61172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BA6C4FE-4AA3-024D-9CB6-BB878AEA628F}"/>
              </a:ext>
            </a:extLst>
          </p:cNvPr>
          <p:cNvSpPr txBox="1"/>
          <p:nvPr/>
        </p:nvSpPr>
        <p:spPr>
          <a:xfrm>
            <a:off x="542424" y="3428688"/>
            <a:ext cx="61172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00B050"/>
                </a:solidFill>
              </a:rPr>
              <a:t>3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E4106A61-5D45-5E40-92AD-8C45AE07493E}"/>
              </a:ext>
            </a:extLst>
          </p:cNvPr>
          <p:cNvCxnSpPr>
            <a:cxnSpLocks/>
          </p:cNvCxnSpPr>
          <p:nvPr/>
        </p:nvCxnSpPr>
        <p:spPr>
          <a:xfrm>
            <a:off x="364558" y="3428688"/>
            <a:ext cx="9674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A6FA661C-E26B-1144-BE89-93047D2550D9}"/>
              </a:ext>
            </a:extLst>
          </p:cNvPr>
          <p:cNvSpPr txBox="1"/>
          <p:nvPr/>
        </p:nvSpPr>
        <p:spPr>
          <a:xfrm>
            <a:off x="1459983" y="3287888"/>
            <a:ext cx="61172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* 100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985938B-969A-4C4D-BAA3-8C8BD49BD617}"/>
              </a:ext>
            </a:extLst>
          </p:cNvPr>
          <p:cNvSpPr txBox="1"/>
          <p:nvPr/>
        </p:nvSpPr>
        <p:spPr>
          <a:xfrm>
            <a:off x="2064812" y="3283571"/>
            <a:ext cx="4853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=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A827DA3-9E21-0643-86C0-C7AC2F131B49}"/>
              </a:ext>
            </a:extLst>
          </p:cNvPr>
          <p:cNvSpPr txBox="1"/>
          <p:nvPr/>
        </p:nvSpPr>
        <p:spPr>
          <a:xfrm>
            <a:off x="2314611" y="3302416"/>
            <a:ext cx="667760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166     %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1943A34-840D-F24D-93EE-DB8106897B3E}"/>
              </a:ext>
            </a:extLst>
          </p:cNvPr>
          <p:cNvSpPr txBox="1"/>
          <p:nvPr/>
        </p:nvSpPr>
        <p:spPr>
          <a:xfrm>
            <a:off x="2807319" y="3674909"/>
            <a:ext cx="123203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 err="1"/>
              <a:t>target-capacity</a:t>
            </a:r>
            <a:r>
              <a:rPr lang="de-DE" sz="800" dirty="0"/>
              <a:t>: 100</a:t>
            </a:r>
          </a:p>
        </p:txBody>
      </p: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65F73007-1599-DA43-B19A-E890F2A3369D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 rot="16200000" flipH="1">
            <a:off x="2610908" y="3586220"/>
            <a:ext cx="233994" cy="158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0AF6B2E2-2A52-9B46-883F-B0E775AB070E}"/>
              </a:ext>
            </a:extLst>
          </p:cNvPr>
          <p:cNvSpPr/>
          <p:nvPr/>
        </p:nvSpPr>
        <p:spPr>
          <a:xfrm>
            <a:off x="6898593" y="4877964"/>
            <a:ext cx="3962494" cy="1552798"/>
          </a:xfrm>
          <a:prstGeom prst="rect">
            <a:avLst/>
          </a:prstGeom>
          <a:noFill/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2550DF17-DB76-E84B-B0A5-E6C38F830F8B}"/>
              </a:ext>
            </a:extLst>
          </p:cNvPr>
          <p:cNvSpPr txBox="1"/>
          <p:nvPr/>
        </p:nvSpPr>
        <p:spPr>
          <a:xfrm>
            <a:off x="6898593" y="4953202"/>
            <a:ext cx="842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942092"/>
                </a:solidFill>
              </a:rPr>
              <a:t>CloudWatch</a:t>
            </a:r>
            <a:endParaRPr lang="de-DE" sz="1000" dirty="0">
              <a:solidFill>
                <a:srgbClr val="942092"/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DDB5239-8065-1F4B-8A75-B930A4178879}"/>
              </a:ext>
            </a:extLst>
          </p:cNvPr>
          <p:cNvSpPr txBox="1"/>
          <p:nvPr/>
        </p:nvSpPr>
        <p:spPr>
          <a:xfrm>
            <a:off x="6992264" y="5316784"/>
            <a:ext cx="1398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942092"/>
                </a:solidFill>
              </a:rPr>
              <a:t>CloudWatch-Metric</a:t>
            </a:r>
            <a:r>
              <a:rPr lang="de-DE" sz="1000" dirty="0">
                <a:solidFill>
                  <a:srgbClr val="942092"/>
                </a:solidFill>
              </a:rPr>
              <a:t> =&gt;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7FFE7537-9888-D040-BD5A-3ABBFD56EC6E}"/>
              </a:ext>
            </a:extLst>
          </p:cNvPr>
          <p:cNvSpPr txBox="1"/>
          <p:nvPr/>
        </p:nvSpPr>
        <p:spPr>
          <a:xfrm>
            <a:off x="8327524" y="5242152"/>
            <a:ext cx="1860928" cy="472813"/>
          </a:xfrm>
          <a:prstGeom prst="rect">
            <a:avLst/>
          </a:prstGeom>
          <a:solidFill>
            <a:srgbClr val="FF40FF">
              <a:alpha val="4000"/>
            </a:srgb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CapacityProviderReservation</a:t>
            </a:r>
            <a:endParaRPr lang="de-DE" sz="1000" b="1" dirty="0">
              <a:solidFill>
                <a:srgbClr val="942092"/>
              </a:solidFill>
            </a:endParaRPr>
          </a:p>
          <a:p>
            <a:br>
              <a:rPr lang="de-DE" sz="800" dirty="0"/>
            </a:br>
            <a:r>
              <a:rPr lang="de-DE" sz="800" dirty="0"/>
              <a:t>Controls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instances</a:t>
            </a:r>
            <a:r>
              <a:rPr lang="de-DE" sz="800" dirty="0"/>
              <a:t> in ASG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F678E5F2-8A18-484E-B9ED-134A00E55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657" y="2644767"/>
            <a:ext cx="2958319" cy="556673"/>
          </a:xfrm>
          <a:prstGeom prst="rect">
            <a:avLst/>
          </a:prstGeom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B171589-0C5A-9447-8012-B7E2667198AB}"/>
              </a:ext>
            </a:extLst>
          </p:cNvPr>
          <p:cNvCxnSpPr>
            <a:cxnSpLocks/>
          </p:cNvCxnSpPr>
          <p:nvPr/>
        </p:nvCxnSpPr>
        <p:spPr>
          <a:xfrm>
            <a:off x="4158113" y="1883225"/>
            <a:ext cx="687347" cy="685193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39BCCE0-BF64-DB41-8D7F-BBC4BE7F63B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6864296" y="4047561"/>
            <a:ext cx="2393692" cy="119459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eck 78">
            <a:extLst>
              <a:ext uri="{FF2B5EF4-FFF2-40B4-BE49-F238E27FC236}">
                <a16:creationId xmlns:a16="http://schemas.microsoft.com/office/drawing/2014/main" id="{DFFE880B-6D86-0D49-BDCD-D025E4F64687}"/>
              </a:ext>
            </a:extLst>
          </p:cNvPr>
          <p:cNvSpPr/>
          <p:nvPr/>
        </p:nvSpPr>
        <p:spPr>
          <a:xfrm>
            <a:off x="4823840" y="2644784"/>
            <a:ext cx="2539136" cy="15763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DAA7CF23-DCEE-0C47-B3FB-16CDF82F26D6}"/>
              </a:ext>
            </a:extLst>
          </p:cNvPr>
          <p:cNvSpPr txBox="1"/>
          <p:nvPr/>
        </p:nvSpPr>
        <p:spPr>
          <a:xfrm>
            <a:off x="4917674" y="3201440"/>
            <a:ext cx="2390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ECS erstellt einen </a:t>
            </a:r>
            <a:r>
              <a:rPr lang="de-DE" sz="800" dirty="0" err="1"/>
              <a:t>Scaling</a:t>
            </a:r>
            <a:r>
              <a:rPr lang="de-DE" sz="800" dirty="0"/>
              <a:t>-Plan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ECS erstellt eine </a:t>
            </a:r>
            <a:r>
              <a:rPr lang="de-DE" sz="800" dirty="0" err="1"/>
              <a:t>target</a:t>
            </a:r>
            <a:r>
              <a:rPr lang="de-DE" sz="800" dirty="0"/>
              <a:t>-tracking-</a:t>
            </a:r>
            <a:r>
              <a:rPr lang="de-DE" sz="800" dirty="0" err="1"/>
              <a:t>scaling</a:t>
            </a:r>
            <a:r>
              <a:rPr lang="de-DE" sz="800" dirty="0"/>
              <a:t>-</a:t>
            </a:r>
            <a:r>
              <a:rPr lang="de-DE" sz="800" dirty="0" err="1"/>
              <a:t>policy</a:t>
            </a:r>
            <a:br>
              <a:rPr lang="de-DE" sz="800" dirty="0"/>
            </a:br>
            <a:r>
              <a:rPr lang="de-DE" sz="800" dirty="0"/>
              <a:t>und </a:t>
            </a:r>
            <a:r>
              <a:rPr lang="de-DE" sz="800" dirty="0" err="1"/>
              <a:t>attached</a:t>
            </a:r>
            <a:r>
              <a:rPr lang="de-DE" sz="800" dirty="0"/>
              <a:t> Sie zum </a:t>
            </a:r>
            <a:r>
              <a:rPr lang="de-DE" sz="800" dirty="0" err="1"/>
              <a:t>scaling</a:t>
            </a:r>
            <a:r>
              <a:rPr lang="de-DE" sz="800" dirty="0"/>
              <a:t>-plan</a:t>
            </a:r>
            <a:br>
              <a:rPr lang="de-DE" sz="800" dirty="0"/>
            </a:br>
            <a:r>
              <a:rPr lang="de-DE" sz="800" dirty="0">
                <a:sym typeface="Wingdings" pitchFamily="2" charset="2"/>
              </a:rPr>
              <a:t> Diese </a:t>
            </a:r>
            <a:r>
              <a:rPr lang="de-DE" sz="800" dirty="0" err="1">
                <a:sym typeface="Wingdings" pitchFamily="2" charset="2"/>
              </a:rPr>
              <a:t>Scaling-Policy</a:t>
            </a:r>
            <a:r>
              <a:rPr lang="de-DE" sz="800" dirty="0">
                <a:sym typeface="Wingdings" pitchFamily="2" charset="2"/>
              </a:rPr>
              <a:t> verwendet eine neue </a:t>
            </a:r>
            <a:r>
              <a:rPr lang="de-DE" sz="800" dirty="0" err="1">
                <a:sym typeface="Wingdings" pitchFamily="2" charset="2"/>
              </a:rPr>
              <a:t>CloudWatch</a:t>
            </a:r>
            <a:r>
              <a:rPr lang="de-DE" sz="800" dirty="0">
                <a:sym typeface="Wingdings" pitchFamily="2" charset="2"/>
              </a:rPr>
              <a:t> </a:t>
            </a:r>
            <a:r>
              <a:rPr lang="de-DE" sz="800" dirty="0" err="1">
                <a:sym typeface="Wingdings" pitchFamily="2" charset="2"/>
              </a:rPr>
              <a:t>Metric</a:t>
            </a:r>
            <a:r>
              <a:rPr lang="de-DE" sz="800" dirty="0">
                <a:sym typeface="Wingdings" pitchFamily="2" charset="2"/>
              </a:rPr>
              <a:t> </a:t>
            </a:r>
            <a:r>
              <a:rPr lang="de-DE" sz="800" dirty="0" err="1">
                <a:sym typeface="Wingdings" pitchFamily="2" charset="2"/>
              </a:rPr>
              <a:t>CapacityProv.Res</a:t>
            </a:r>
            <a:r>
              <a:rPr lang="de-DE" sz="800" dirty="0">
                <a:sym typeface="Wingdings" pitchFamily="2" charset="2"/>
              </a:rPr>
              <a:t>.</a:t>
            </a:r>
            <a:br>
              <a:rPr lang="de-DE" sz="800" dirty="0">
                <a:sym typeface="Wingdings" pitchFamily="2" charset="2"/>
              </a:rPr>
            </a:br>
            <a:r>
              <a:rPr lang="de-DE" sz="800" dirty="0">
                <a:sym typeface="Wingdings" pitchFamily="2" charset="2"/>
              </a:rPr>
              <a:t>ECS </a:t>
            </a:r>
            <a:r>
              <a:rPr lang="de-DE" sz="800" dirty="0" err="1">
                <a:sym typeface="Wingdings" pitchFamily="2" charset="2"/>
              </a:rPr>
              <a:t>published</a:t>
            </a:r>
            <a:r>
              <a:rPr lang="de-DE" sz="800" dirty="0">
                <a:sym typeface="Wingdings" pitchFamily="2" charset="2"/>
              </a:rPr>
              <a:t> jede Minute Metriken in diese </a:t>
            </a:r>
            <a:r>
              <a:rPr lang="de-DE" sz="800" dirty="0" err="1">
                <a:sym typeface="Wingdings" pitchFamily="2" charset="2"/>
              </a:rPr>
              <a:t>CloudwatchMetric</a:t>
            </a:r>
            <a:endParaRPr lang="de-DE" sz="800" dirty="0"/>
          </a:p>
        </p:txBody>
      </p:sp>
      <p:pic>
        <p:nvPicPr>
          <p:cNvPr id="82" name="Graphic 28">
            <a:extLst>
              <a:ext uri="{FF2B5EF4-FFF2-40B4-BE49-F238E27FC236}">
                <a16:creationId xmlns:a16="http://schemas.microsoft.com/office/drawing/2014/main" id="{D9739E05-24CC-2147-8CF6-636671994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7532" y="2750232"/>
            <a:ext cx="277591" cy="277591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973D8190-045C-8944-81FF-D0C71A1CBF6F}"/>
              </a:ext>
            </a:extLst>
          </p:cNvPr>
          <p:cNvSpPr txBox="1"/>
          <p:nvPr/>
        </p:nvSpPr>
        <p:spPr>
          <a:xfrm>
            <a:off x="8442943" y="2772076"/>
            <a:ext cx="1293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Create </a:t>
            </a:r>
            <a:r>
              <a:rPr lang="de-DE" sz="1000" dirty="0" err="1"/>
              <a:t>Scaling</a:t>
            </a:r>
            <a:r>
              <a:rPr lang="de-DE" sz="1000" dirty="0"/>
              <a:t>-Plan</a:t>
            </a:r>
          </a:p>
        </p:txBody>
      </p:sp>
      <p:pic>
        <p:nvPicPr>
          <p:cNvPr id="84" name="Graphic 28">
            <a:extLst>
              <a:ext uri="{FF2B5EF4-FFF2-40B4-BE49-F238E27FC236}">
                <a16:creationId xmlns:a16="http://schemas.microsoft.com/office/drawing/2014/main" id="{1D9CD9E1-319D-9249-86EA-446C18FF8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7532" y="3227586"/>
            <a:ext cx="277591" cy="277591"/>
          </a:xfrm>
          <a:prstGeom prst="rect">
            <a:avLst/>
          </a:prstGeom>
        </p:spPr>
      </p:pic>
      <p:sp>
        <p:nvSpPr>
          <p:cNvPr id="85" name="Zierrahmen 84">
            <a:extLst>
              <a:ext uri="{FF2B5EF4-FFF2-40B4-BE49-F238E27FC236}">
                <a16:creationId xmlns:a16="http://schemas.microsoft.com/office/drawing/2014/main" id="{E1F4E5B4-872E-EC42-A799-9C1A4CF7C4C6}"/>
              </a:ext>
            </a:extLst>
          </p:cNvPr>
          <p:cNvSpPr/>
          <p:nvPr/>
        </p:nvSpPr>
        <p:spPr>
          <a:xfrm>
            <a:off x="8553573" y="3567158"/>
            <a:ext cx="1091286" cy="291068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Target-tracking-</a:t>
            </a:r>
            <a:r>
              <a:rPr lang="de-DE" sz="800" dirty="0" err="1"/>
              <a:t>scaling</a:t>
            </a:r>
            <a:r>
              <a:rPr lang="de-DE" sz="800" dirty="0"/>
              <a:t>-</a:t>
            </a:r>
            <a:r>
              <a:rPr lang="de-DE" sz="800" dirty="0" err="1"/>
              <a:t>policy</a:t>
            </a:r>
            <a:endParaRPr lang="de-DE" sz="800" dirty="0"/>
          </a:p>
        </p:txBody>
      </p:sp>
      <p:cxnSp>
        <p:nvCxnSpPr>
          <p:cNvPr id="87" name="Gewinkelte Verbindung 86">
            <a:extLst>
              <a:ext uri="{FF2B5EF4-FFF2-40B4-BE49-F238E27FC236}">
                <a16:creationId xmlns:a16="http://schemas.microsoft.com/office/drawing/2014/main" id="{76D598A0-BFD6-F94E-A9A4-439648C3938B}"/>
              </a:ext>
            </a:extLst>
          </p:cNvPr>
          <p:cNvCxnSpPr>
            <a:cxnSpLocks/>
            <a:stCxn id="84" idx="2"/>
            <a:endCxn id="85" idx="1"/>
          </p:cNvCxnSpPr>
          <p:nvPr/>
        </p:nvCxnSpPr>
        <p:spPr>
          <a:xfrm rot="16200000" flipH="1">
            <a:off x="8286193" y="3445311"/>
            <a:ext cx="207515" cy="32724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640D91B7-ADB7-C143-A67D-0F70A9ED7D02}"/>
              </a:ext>
            </a:extLst>
          </p:cNvPr>
          <p:cNvSpPr txBox="1"/>
          <p:nvPr/>
        </p:nvSpPr>
        <p:spPr>
          <a:xfrm>
            <a:off x="8358588" y="3254801"/>
            <a:ext cx="834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1000" dirty="0">
                <a:solidFill>
                  <a:schemeClr val="accent2">
                    <a:lumMod val="75000"/>
                  </a:schemeClr>
                </a:solidFill>
              </a:rPr>
              <a:t>-Plan</a:t>
            </a:r>
          </a:p>
        </p:txBody>
      </p:sp>
      <p:pic>
        <p:nvPicPr>
          <p:cNvPr id="91" name="Graphic 33">
            <a:extLst>
              <a:ext uri="{FF2B5EF4-FFF2-40B4-BE49-F238E27FC236}">
                <a16:creationId xmlns:a16="http://schemas.microsoft.com/office/drawing/2014/main" id="{8D676E9D-5D9B-2540-BFEF-756284144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2928" y="3944030"/>
            <a:ext cx="424065" cy="424065"/>
          </a:xfrm>
          <a:prstGeom prst="rect">
            <a:avLst/>
          </a:prstGeom>
        </p:spPr>
      </p:pic>
      <p:sp>
        <p:nvSpPr>
          <p:cNvPr id="92" name="Textfeld 91">
            <a:extLst>
              <a:ext uri="{FF2B5EF4-FFF2-40B4-BE49-F238E27FC236}">
                <a16:creationId xmlns:a16="http://schemas.microsoft.com/office/drawing/2014/main" id="{CE6ECF6F-9975-814D-AB6C-E036DE0C480C}"/>
              </a:ext>
            </a:extLst>
          </p:cNvPr>
          <p:cNvSpPr txBox="1"/>
          <p:nvPr/>
        </p:nvSpPr>
        <p:spPr>
          <a:xfrm>
            <a:off x="9688224" y="4355984"/>
            <a:ext cx="1293471" cy="226591"/>
          </a:xfrm>
          <a:prstGeom prst="rect">
            <a:avLst/>
          </a:prstGeom>
          <a:solidFill>
            <a:srgbClr val="FF40FF">
              <a:alpha val="4000"/>
            </a:srgb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Cap.Prov.Res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.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Policy</a:t>
            </a:r>
            <a:endParaRPr lang="de-DE" sz="1000" b="1" dirty="0">
              <a:solidFill>
                <a:srgbClr val="942092"/>
              </a:solidFill>
            </a:endParaRPr>
          </a:p>
        </p:txBody>
      </p:sp>
      <p:sp>
        <p:nvSpPr>
          <p:cNvPr id="93" name="Pfeil nach links und rechts 92">
            <a:extLst>
              <a:ext uri="{FF2B5EF4-FFF2-40B4-BE49-F238E27FC236}">
                <a16:creationId xmlns:a16="http://schemas.microsoft.com/office/drawing/2014/main" id="{4B87F3F2-2E52-2B48-B0D4-AEF03FDFA938}"/>
              </a:ext>
            </a:extLst>
          </p:cNvPr>
          <p:cNvSpPr/>
          <p:nvPr/>
        </p:nvSpPr>
        <p:spPr>
          <a:xfrm rot="2375215">
            <a:off x="9614457" y="4003370"/>
            <a:ext cx="461538" cy="1144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tangle 8">
            <a:extLst>
              <a:ext uri="{FF2B5EF4-FFF2-40B4-BE49-F238E27FC236}">
                <a16:creationId xmlns:a16="http://schemas.microsoft.com/office/drawing/2014/main" id="{4300631E-D9D8-B14F-827B-C94A53561C71}"/>
              </a:ext>
            </a:extLst>
          </p:cNvPr>
          <p:cNvSpPr/>
          <p:nvPr/>
        </p:nvSpPr>
        <p:spPr>
          <a:xfrm>
            <a:off x="10349543" y="2568418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97" name="Graphic 9">
            <a:extLst>
              <a:ext uri="{FF2B5EF4-FFF2-40B4-BE49-F238E27FC236}">
                <a16:creationId xmlns:a16="http://schemas.microsoft.com/office/drawing/2014/main" id="{3F839179-3E67-8042-88FF-358A0EEC7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514" y="2419876"/>
            <a:ext cx="177144" cy="192854"/>
          </a:xfrm>
          <a:prstGeom prst="rect">
            <a:avLst/>
          </a:prstGeom>
        </p:spPr>
      </p:pic>
      <p:pic>
        <p:nvPicPr>
          <p:cNvPr id="98" name="Graphic 24">
            <a:extLst>
              <a:ext uri="{FF2B5EF4-FFF2-40B4-BE49-F238E27FC236}">
                <a16:creationId xmlns:a16="http://schemas.microsoft.com/office/drawing/2014/main" id="{0F415F1F-BFF2-BD4C-8DAF-3D7BC5A95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1873" y="2728025"/>
            <a:ext cx="198389" cy="198389"/>
          </a:xfrm>
          <a:prstGeom prst="rect">
            <a:avLst/>
          </a:prstGeom>
        </p:spPr>
      </p:pic>
      <p:pic>
        <p:nvPicPr>
          <p:cNvPr id="99" name="Graphic 24">
            <a:extLst>
              <a:ext uri="{FF2B5EF4-FFF2-40B4-BE49-F238E27FC236}">
                <a16:creationId xmlns:a16="http://schemas.microsoft.com/office/drawing/2014/main" id="{B1581476-83CF-B24E-A56A-14936C9E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755" y="2728025"/>
            <a:ext cx="198389" cy="198389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0D3C013-ED07-DD48-8238-AB62D0AB8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1620" y="3350373"/>
            <a:ext cx="1021788" cy="192272"/>
          </a:xfrm>
          <a:prstGeom prst="rect">
            <a:avLst/>
          </a:prstGeom>
        </p:spPr>
      </p:pic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3D558062-A1CF-BA49-9395-257DE7B3402A}"/>
              </a:ext>
            </a:extLst>
          </p:cNvPr>
          <p:cNvCxnSpPr>
            <a:cxnSpLocks/>
            <a:stCxn id="96" idx="2"/>
            <a:endCxn id="100" idx="0"/>
          </p:cNvCxnSpPr>
          <p:nvPr/>
        </p:nvCxnSpPr>
        <p:spPr>
          <a:xfrm flipH="1">
            <a:off x="10772514" y="3063279"/>
            <a:ext cx="88573" cy="287094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84D978E-1B24-CF40-B58C-901A9C63BF8C}"/>
              </a:ext>
            </a:extLst>
          </p:cNvPr>
          <p:cNvCxnSpPr>
            <a:cxnSpLocks/>
          </p:cNvCxnSpPr>
          <p:nvPr/>
        </p:nvCxnSpPr>
        <p:spPr>
          <a:xfrm flipH="1">
            <a:off x="10511874" y="3577402"/>
            <a:ext cx="137180" cy="31295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8CA55C12-1AA9-4947-A613-09A69887EF0F}"/>
              </a:ext>
            </a:extLst>
          </p:cNvPr>
          <p:cNvSpPr txBox="1"/>
          <p:nvPr/>
        </p:nvSpPr>
        <p:spPr>
          <a:xfrm>
            <a:off x="10540382" y="3591832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FF40FF"/>
                </a:solidFill>
              </a:rPr>
              <a:t>Publish</a:t>
            </a:r>
            <a:r>
              <a:rPr lang="de-DE" sz="700" dirty="0">
                <a:solidFill>
                  <a:srgbClr val="FF40FF"/>
                </a:solidFill>
              </a:rPr>
              <a:t> </a:t>
            </a:r>
            <a:r>
              <a:rPr lang="de-DE" sz="700" dirty="0" err="1">
                <a:solidFill>
                  <a:srgbClr val="FF40FF"/>
                </a:solidFill>
              </a:rPr>
              <a:t>metrics</a:t>
            </a:r>
            <a:endParaRPr lang="de-DE" sz="700" dirty="0">
              <a:solidFill>
                <a:srgbClr val="FF40FF"/>
              </a:solidFill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C1213D6A-46C6-2548-A80A-13E2EA736BC0}"/>
              </a:ext>
            </a:extLst>
          </p:cNvPr>
          <p:cNvSpPr txBox="1"/>
          <p:nvPr/>
        </p:nvSpPr>
        <p:spPr>
          <a:xfrm>
            <a:off x="7956236" y="3664363"/>
            <a:ext cx="511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chemeClr val="accent1">
                    <a:lumMod val="75000"/>
                  </a:schemeClr>
                </a:solidFill>
              </a:rPr>
              <a:t>attached</a:t>
            </a:r>
            <a:endParaRPr lang="de-DE" sz="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F51DF0CC-3080-854E-9D56-2E0F1236A0F2}"/>
              </a:ext>
            </a:extLst>
          </p:cNvPr>
          <p:cNvSpPr txBox="1"/>
          <p:nvPr/>
        </p:nvSpPr>
        <p:spPr>
          <a:xfrm>
            <a:off x="6591812" y="5958816"/>
            <a:ext cx="4447137" cy="842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Dieser Wert wird kontrolliert. Sobald nun der Wert != 100 ist wird versucht, wieder 100 herzustellen.</a:t>
            </a:r>
            <a:br>
              <a:rPr lang="de-DE" sz="1000" b="1" dirty="0">
                <a:solidFill>
                  <a:srgbClr val="942092"/>
                </a:solidFill>
                <a:sym typeface="Wingdings" pitchFamily="2" charset="2"/>
              </a:rPr>
            </a:b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=&gt; In diesem Fall müsste man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n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=5 setzen, sodass dann wieder 100 rauskommt =&gt;5/5*100=&gt; 2 neue Instanzen starten. ECS Checkt dann das es neue Instanzen gibt und nun laufen die 3 neuen,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provisioning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tasks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 auf dieser Instanz.</a:t>
            </a:r>
            <a:endParaRPr lang="de-DE" sz="800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FA9B3FB-6B92-C648-8781-1758476367FC}"/>
              </a:ext>
            </a:extLst>
          </p:cNvPr>
          <p:cNvSpPr txBox="1"/>
          <p:nvPr/>
        </p:nvSpPr>
        <p:spPr>
          <a:xfrm>
            <a:off x="2837926" y="6054812"/>
            <a:ext cx="1566731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=</a:t>
            </a:r>
            <a:r>
              <a:rPr lang="de-DE" sz="800" dirty="0" err="1"/>
              <a:t>CapacityProviderReservation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8395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C6CC6FA-46D8-FB47-AD70-75E584AE598D}"/>
              </a:ext>
            </a:extLst>
          </p:cNvPr>
          <p:cNvSpPr txBox="1"/>
          <p:nvPr/>
        </p:nvSpPr>
        <p:spPr>
          <a:xfrm>
            <a:off x="0" y="166807"/>
            <a:ext cx="12204192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   AWS </a:t>
            </a:r>
            <a:r>
              <a:rPr lang="de-DE" sz="2000" b="1" dirty="0" err="1">
                <a:solidFill>
                  <a:schemeClr val="bg1"/>
                </a:solidFill>
              </a:rPr>
              <a:t>Organizations</a:t>
            </a:r>
            <a:r>
              <a:rPr lang="de-DE" sz="2000" b="1" dirty="0">
                <a:solidFill>
                  <a:schemeClr val="bg1"/>
                </a:solidFill>
              </a:rPr>
              <a:t> – Multiple Accounts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29B5E-0DF6-574D-8FAC-A32183EBCA74}"/>
              </a:ext>
            </a:extLst>
          </p:cNvPr>
          <p:cNvSpPr txBox="1"/>
          <p:nvPr/>
        </p:nvSpPr>
        <p:spPr>
          <a:xfrm>
            <a:off x="443345" y="927302"/>
            <a:ext cx="5486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u="sng" dirty="0"/>
              <a:t>Description nach neuer Account-Erstellung via </a:t>
            </a:r>
            <a:r>
              <a:rPr lang="de-DE" sz="1200" b="1" u="sng" dirty="0" err="1"/>
              <a:t>Organization</a:t>
            </a:r>
            <a:r>
              <a:rPr lang="de-DE" sz="1200" b="1" u="sng" dirty="0"/>
              <a:t>:</a:t>
            </a:r>
            <a:br>
              <a:rPr lang="de-DE" sz="1000" dirty="0"/>
            </a:b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Neuer Account wurde erstellt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Ich logge mich in neuen Account ein als ROOT ein =&gt; </a:t>
            </a:r>
            <a:r>
              <a:rPr lang="de-DE" sz="1000" dirty="0" err="1"/>
              <a:t>log-In</a:t>
            </a:r>
            <a:r>
              <a:rPr lang="de-DE" sz="1000" dirty="0"/>
              <a:t> </a:t>
            </a:r>
            <a:r>
              <a:rPr lang="de-DE" sz="1000" dirty="0" err="1"/>
              <a:t>as</a:t>
            </a:r>
            <a:r>
              <a:rPr lang="de-DE" sz="1000" dirty="0"/>
              <a:t> </a:t>
            </a:r>
            <a:r>
              <a:rPr lang="de-DE" sz="1000" dirty="0" err="1"/>
              <a:t>root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Nachdem ich mich als </a:t>
            </a:r>
            <a:r>
              <a:rPr lang="de-DE" sz="1000" dirty="0" err="1"/>
              <a:t>root</a:t>
            </a:r>
            <a:r>
              <a:rPr lang="de-DE" sz="1000" dirty="0"/>
              <a:t> </a:t>
            </a:r>
            <a:r>
              <a:rPr lang="de-DE" sz="1000" dirty="0" err="1"/>
              <a:t>eingelogged</a:t>
            </a:r>
            <a:r>
              <a:rPr lang="de-DE" sz="1000" dirty="0"/>
              <a:t> habe sehe ich IAM </a:t>
            </a:r>
            <a:r>
              <a:rPr lang="de-DE" sz="1000" dirty="0">
                <a:sym typeface="Wingdings" pitchFamily="2" charset="2"/>
              </a:rPr>
              <a:t> Users noch keinen User,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aktuell bin ich mit dem </a:t>
            </a:r>
            <a:r>
              <a:rPr lang="de-DE" sz="1000" dirty="0" err="1">
                <a:sym typeface="Wingdings" pitchFamily="2" charset="2"/>
              </a:rPr>
              <a:t>root</a:t>
            </a:r>
            <a:r>
              <a:rPr lang="de-DE" sz="1000" dirty="0">
                <a:sym typeface="Wingdings" pitchFamily="2" charset="2"/>
              </a:rPr>
              <a:t>-user unterwegs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Nun gehe ich auf IAM </a:t>
            </a:r>
            <a:r>
              <a:rPr lang="de-DE" sz="1000" dirty="0">
                <a:sym typeface="Wingdings" pitchFamily="2" charset="2"/>
              </a:rPr>
              <a:t> Dashboard. Hier sehe ich den „Security Status“.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Hier alle Schritte durchmachen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b="1" dirty="0">
                <a:sym typeface="Wingdings" pitchFamily="2" charset="2"/>
              </a:rPr>
              <a:t>NIEMALS MIT DEM ROOT USER ARBEITEN – NUR FÜR DAS ERSTE MAL EINLOGGEN UND DANN</a:t>
            </a:r>
            <a:br>
              <a:rPr lang="de-DE" sz="1000" b="1" dirty="0">
                <a:sym typeface="Wingdings" pitchFamily="2" charset="2"/>
              </a:rPr>
            </a:br>
            <a:r>
              <a:rPr lang="de-DE" sz="1000" b="1" dirty="0">
                <a:sym typeface="Wingdings" pitchFamily="2" charset="2"/>
              </a:rPr>
              <a:t>SOFORT EINEN “USER“ ANLEGEN</a:t>
            </a:r>
            <a:endParaRPr lang="de-DE" sz="10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4321E5-5995-1F45-B04D-83495908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7" y="834881"/>
            <a:ext cx="4017818" cy="2184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5513F3-D21D-4749-806F-96843912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8" y="3282248"/>
            <a:ext cx="3313561" cy="2512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4BEE610-3F07-D24F-A411-FBCA23BB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415" y="3355525"/>
            <a:ext cx="4540469" cy="2365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F8252C7-4768-C645-87B3-6D70FAD99CB5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668109" y="4538503"/>
            <a:ext cx="401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DF87831-316E-4543-92B6-0B5D3673EF73}"/>
              </a:ext>
            </a:extLst>
          </p:cNvPr>
          <p:cNvSpPr txBox="1"/>
          <p:nvPr/>
        </p:nvSpPr>
        <p:spPr>
          <a:xfrm>
            <a:off x="354548" y="2681069"/>
            <a:ext cx="232558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1.) Add </a:t>
            </a:r>
            <a:r>
              <a:rPr lang="de-DE" dirty="0" err="1"/>
              <a:t>new</a:t>
            </a:r>
            <a:r>
              <a:rPr lang="de-DE" dirty="0"/>
              <a:t> User:</a:t>
            </a:r>
          </a:p>
        </p:txBody>
      </p:sp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7FF51287-3FFD-5E41-A9DC-CD37FD822E29}"/>
              </a:ext>
            </a:extLst>
          </p:cNvPr>
          <p:cNvSpPr/>
          <p:nvPr/>
        </p:nvSpPr>
        <p:spPr>
          <a:xfrm>
            <a:off x="7147034" y="4307545"/>
            <a:ext cx="1462850" cy="683172"/>
          </a:xfrm>
          <a:prstGeom prst="wedgeRectCallout">
            <a:avLst>
              <a:gd name="adj1" fmla="val -135790"/>
              <a:gd name="adj2" fmla="val -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/>
              <a:t>Neuem User nun eine „</a:t>
            </a:r>
            <a:r>
              <a:rPr lang="de-DE" sz="700" dirty="0" err="1"/>
              <a:t>existing</a:t>
            </a:r>
            <a:r>
              <a:rPr lang="de-DE" sz="700" dirty="0"/>
              <a:t> </a:t>
            </a:r>
            <a:r>
              <a:rPr lang="de-DE" sz="700" dirty="0" err="1"/>
              <a:t>Policy</a:t>
            </a:r>
            <a:r>
              <a:rPr lang="de-DE" sz="700" dirty="0"/>
              <a:t>“ zuweisen.</a:t>
            </a:r>
          </a:p>
          <a:p>
            <a:r>
              <a:rPr lang="de-DE" sz="700" dirty="0"/>
              <a:t>-&gt; Hier kann ich „</a:t>
            </a:r>
            <a:r>
              <a:rPr lang="de-DE" sz="700" dirty="0" err="1"/>
              <a:t>AdministrationAcess</a:t>
            </a:r>
            <a:r>
              <a:rPr lang="de-DE" sz="700" dirty="0"/>
              <a:t>“ wählen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37C1B9D-48AF-3440-8598-5FFE3128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854" y="3634883"/>
            <a:ext cx="3118310" cy="1978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10B31F78-FBE4-3A4C-B6E1-92A39A567CBC}"/>
              </a:ext>
            </a:extLst>
          </p:cNvPr>
          <p:cNvSpPr/>
          <p:nvPr/>
        </p:nvSpPr>
        <p:spPr>
          <a:xfrm>
            <a:off x="10439009" y="3293297"/>
            <a:ext cx="1462850" cy="683172"/>
          </a:xfrm>
          <a:prstGeom prst="wedgeRectCallout">
            <a:avLst>
              <a:gd name="adj1" fmla="val -56038"/>
              <a:gd name="adj2" fmla="val 1871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/>
              <a:t>Hier sehe ich zusammengefasst nochmal alle wichtigen Details.</a:t>
            </a:r>
            <a:br>
              <a:rPr lang="de-DE" sz="700" dirty="0"/>
            </a:br>
            <a:r>
              <a:rPr lang="de-DE" sz="700" dirty="0">
                <a:sym typeface="Wingdings" pitchFamily="2" charset="2"/>
              </a:rPr>
              <a:t> Der </a:t>
            </a:r>
            <a:r>
              <a:rPr lang="de-DE" sz="700" dirty="0" err="1">
                <a:sym typeface="Wingdings" pitchFamily="2" charset="2"/>
              </a:rPr>
              <a:t>user</a:t>
            </a:r>
            <a:r>
              <a:rPr lang="de-DE" sz="700" dirty="0">
                <a:sym typeface="Wingdings" pitchFamily="2" charset="2"/>
              </a:rPr>
              <a:t> sollte die </a:t>
            </a:r>
            <a:r>
              <a:rPr lang="de-DE" sz="700" dirty="0" err="1">
                <a:sym typeface="Wingdings" pitchFamily="2" charset="2"/>
              </a:rPr>
              <a:t>Permissions</a:t>
            </a:r>
            <a:r>
              <a:rPr lang="de-DE" sz="700" dirty="0">
                <a:sym typeface="Wingdings" pitchFamily="2" charset="2"/>
              </a:rPr>
              <a:t> </a:t>
            </a:r>
            <a:r>
              <a:rPr lang="de-DE" sz="700" dirty="0" err="1">
                <a:sym typeface="Wingdings" pitchFamily="2" charset="2"/>
              </a:rPr>
              <a:t>for</a:t>
            </a:r>
            <a:r>
              <a:rPr lang="de-DE" sz="700" dirty="0">
                <a:sym typeface="Wingdings" pitchFamily="2" charset="2"/>
              </a:rPr>
              <a:t> „</a:t>
            </a:r>
            <a:r>
              <a:rPr lang="de-DE" sz="700" dirty="0" err="1">
                <a:sym typeface="Wingdings" pitchFamily="2" charset="2"/>
              </a:rPr>
              <a:t>ChangePasswort</a:t>
            </a:r>
            <a:r>
              <a:rPr lang="de-DE" sz="700" dirty="0">
                <a:sym typeface="Wingdings" pitchFamily="2" charset="2"/>
              </a:rPr>
              <a:t>“ haben sowie „</a:t>
            </a:r>
            <a:r>
              <a:rPr lang="de-DE" sz="700" dirty="0" err="1">
                <a:sym typeface="Wingdings" pitchFamily="2" charset="2"/>
              </a:rPr>
              <a:t>AdminAccess</a:t>
            </a:r>
            <a:r>
              <a:rPr lang="de-DE" sz="700" dirty="0">
                <a:sym typeface="Wingdings" pitchFamily="2" charset="2"/>
              </a:rPr>
              <a:t>“</a:t>
            </a:r>
            <a:endParaRPr lang="de-DE" sz="7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EDAF8B-87E2-7440-A01F-2C18DB35CAB5}"/>
              </a:ext>
            </a:extLst>
          </p:cNvPr>
          <p:cNvSpPr txBox="1"/>
          <p:nvPr/>
        </p:nvSpPr>
        <p:spPr>
          <a:xfrm>
            <a:off x="9131579" y="5768825"/>
            <a:ext cx="26170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Nach erfolgreichem Anmeldung nun wichtig:</a:t>
            </a:r>
            <a:br>
              <a:rPr lang="de-DE" sz="900" dirty="0"/>
            </a:br>
            <a:r>
              <a:rPr lang="de-DE" sz="900" dirty="0"/>
              <a:t>sofort </a:t>
            </a:r>
            <a:r>
              <a:rPr lang="de-DE" sz="900" dirty="0" err="1"/>
              <a:t>credentials.csv</a:t>
            </a:r>
            <a:r>
              <a:rPr lang="de-DE" sz="900" dirty="0"/>
              <a:t> </a:t>
            </a:r>
            <a:r>
              <a:rPr lang="de-DE" sz="900" dirty="0" err="1"/>
              <a:t>downnloaden</a:t>
            </a:r>
            <a:r>
              <a:rPr lang="de-DE" sz="900" dirty="0"/>
              <a:t> und sicher abspeichert.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B5C515-012B-684B-95F8-B57ABEB03787}"/>
              </a:ext>
            </a:extLst>
          </p:cNvPr>
          <p:cNvSpPr txBox="1"/>
          <p:nvPr/>
        </p:nvSpPr>
        <p:spPr>
          <a:xfrm>
            <a:off x="354547" y="6245126"/>
            <a:ext cx="6866060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dirty="0"/>
              <a:t>2.) Add </a:t>
            </a:r>
            <a:r>
              <a:rPr lang="de-DE" sz="1100" dirty="0" err="1"/>
              <a:t>new</a:t>
            </a:r>
            <a:r>
              <a:rPr lang="de-DE" sz="1100" dirty="0"/>
              <a:t> Group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Policy</a:t>
            </a:r>
            <a:r>
              <a:rPr lang="de-DE" sz="1100" dirty="0"/>
              <a:t> „</a:t>
            </a:r>
            <a:r>
              <a:rPr lang="de-DE" sz="1100" dirty="0" err="1"/>
              <a:t>AdminAccess</a:t>
            </a:r>
            <a:r>
              <a:rPr lang="de-DE" sz="1100" dirty="0"/>
              <a:t>“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attach</a:t>
            </a:r>
            <a:r>
              <a:rPr lang="de-DE" sz="1100" dirty="0"/>
              <a:t> </a:t>
            </a:r>
            <a:r>
              <a:rPr lang="de-DE" sz="1100" dirty="0" err="1"/>
              <a:t>created</a:t>
            </a:r>
            <a:r>
              <a:rPr lang="de-DE" sz="1100" dirty="0"/>
              <a:t> </a:t>
            </a:r>
            <a:r>
              <a:rPr lang="de-DE" sz="1100" dirty="0" err="1"/>
              <a:t>user</a:t>
            </a:r>
            <a:r>
              <a:rPr lang="de-DE" sz="1100" dirty="0"/>
              <a:t>. Anschließend kann die „</a:t>
            </a:r>
            <a:r>
              <a:rPr lang="de-DE" sz="1100" dirty="0" err="1"/>
              <a:t>adminAccess</a:t>
            </a:r>
            <a:r>
              <a:rPr lang="de-DE" sz="1100" dirty="0"/>
              <a:t>“ </a:t>
            </a:r>
            <a:r>
              <a:rPr lang="de-DE" sz="1100" dirty="0" err="1"/>
              <a:t>Policy</a:t>
            </a:r>
            <a:r>
              <a:rPr lang="de-DE" sz="1100" dirty="0"/>
              <a:t> direkt vom User wieder entfernt werden, da die Gruppe die ja schon hat und der User in der Group ist.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7584AC3-3045-FF4E-B8E1-4EDAE54A391A}"/>
              </a:ext>
            </a:extLst>
          </p:cNvPr>
          <p:cNvSpPr txBox="1"/>
          <p:nvPr/>
        </p:nvSpPr>
        <p:spPr>
          <a:xfrm>
            <a:off x="7336759" y="6350776"/>
            <a:ext cx="4017818" cy="43088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sz="1100" dirty="0"/>
              <a:t>3.) Nun alle weiteren </a:t>
            </a:r>
            <a:r>
              <a:rPr lang="de-DE" sz="1100" dirty="0" err="1"/>
              <a:t>Steps</a:t>
            </a:r>
            <a:r>
              <a:rPr lang="de-DE" sz="1100" dirty="0"/>
              <a:t> oben ausführen. Sodass alle „Security Checks“ grün sind</a:t>
            </a:r>
          </a:p>
        </p:txBody>
      </p:sp>
    </p:spTree>
    <p:extLst>
      <p:ext uri="{BB962C8B-B14F-4D97-AF65-F5344CB8AC3E}">
        <p14:creationId xmlns:p14="http://schemas.microsoft.com/office/powerpoint/2010/main" val="285627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DDAE7C2-DF64-8849-AB03-38C5AFCD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37" y="704193"/>
            <a:ext cx="8766842" cy="2837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4857D22-CDC4-ED40-84DE-BA6F9534FFC6}"/>
              </a:ext>
            </a:extLst>
          </p:cNvPr>
          <p:cNvSpPr/>
          <p:nvPr/>
        </p:nvSpPr>
        <p:spPr>
          <a:xfrm>
            <a:off x="9042804" y="1359882"/>
            <a:ext cx="1341415" cy="510959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786EF230-95E5-5A40-8735-B82DE68CF554}"/>
              </a:ext>
            </a:extLst>
          </p:cNvPr>
          <p:cNvSpPr/>
          <p:nvPr/>
        </p:nvSpPr>
        <p:spPr>
          <a:xfrm>
            <a:off x="8082456" y="3142593"/>
            <a:ext cx="3957144" cy="2091559"/>
          </a:xfrm>
          <a:prstGeom prst="wedgeRectCallout">
            <a:avLst>
              <a:gd name="adj1" fmla="val -11996"/>
              <a:gd name="adj2" fmla="val -1159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00" dirty="0"/>
              <a:t>Hier auf „</a:t>
            </a:r>
            <a:r>
              <a:rPr lang="de-DE" sz="1300" dirty="0" err="1"/>
              <a:t>Customize</a:t>
            </a:r>
            <a:r>
              <a:rPr lang="de-DE" sz="1300" dirty="0"/>
              <a:t>“ kann ich mir noch einen „Account Alias“ erstellen.</a:t>
            </a:r>
          </a:p>
          <a:p>
            <a:endParaRPr lang="de-DE" sz="1300" dirty="0"/>
          </a:p>
          <a:p>
            <a:r>
              <a:rPr lang="de-DE" sz="1300" dirty="0"/>
              <a:t>Nun ändert sich der „IAM </a:t>
            </a:r>
            <a:r>
              <a:rPr lang="de-DE" sz="1300" dirty="0" err="1"/>
              <a:t>users</a:t>
            </a:r>
            <a:r>
              <a:rPr lang="de-DE" sz="1300" dirty="0"/>
              <a:t> </a:t>
            </a:r>
            <a:r>
              <a:rPr lang="de-DE" sz="1300" dirty="0" err="1"/>
              <a:t>sign</a:t>
            </a:r>
            <a:r>
              <a:rPr lang="de-DE" sz="1300" dirty="0"/>
              <a:t>-in link“ in der Mitte im Screenshot und ich habe einen </a:t>
            </a:r>
            <a:r>
              <a:rPr lang="de-DE" sz="1300" dirty="0" err="1"/>
              <a:t>customName</a:t>
            </a:r>
            <a:r>
              <a:rPr lang="de-DE" sz="1300" dirty="0"/>
              <a:t> und nicht mehr nur die 13 stellige Account Nummer .</a:t>
            </a:r>
          </a:p>
          <a:p>
            <a:endParaRPr lang="de-DE" sz="1300" dirty="0"/>
          </a:p>
          <a:p>
            <a:r>
              <a:rPr lang="de-DE" sz="1300" dirty="0"/>
              <a:t>Auf der AWS-Login-Page kann ich dann bei „</a:t>
            </a:r>
            <a:r>
              <a:rPr lang="de-DE" sz="1300" dirty="0" err="1"/>
              <a:t>AccountId</a:t>
            </a:r>
            <a:r>
              <a:rPr lang="de-DE" sz="1300" dirty="0"/>
              <a:t> oder Alias“ auch meinen </a:t>
            </a:r>
            <a:r>
              <a:rPr lang="de-DE" sz="1300"/>
              <a:t>Alias verwenden für den Login.</a:t>
            </a: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64235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B9721FA1-67DC-6D4D-9D67-BD1B76990776}"/>
              </a:ext>
            </a:extLst>
          </p:cNvPr>
          <p:cNvSpPr/>
          <p:nvPr/>
        </p:nvSpPr>
        <p:spPr>
          <a:xfrm>
            <a:off x="2343569" y="2077228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DA8D30E2-1122-B145-AFF6-C8D99BAC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0796" y="2074960"/>
            <a:ext cx="318122" cy="330200"/>
          </a:xfrm>
          <a:prstGeom prst="rect">
            <a:avLst/>
          </a:prstGeom>
        </p:spPr>
      </p:pic>
      <p:sp>
        <p:nvSpPr>
          <p:cNvPr id="4" name="Rectangle 34">
            <a:extLst>
              <a:ext uri="{FF2B5EF4-FFF2-40B4-BE49-F238E27FC236}">
                <a16:creationId xmlns:a16="http://schemas.microsoft.com/office/drawing/2014/main" id="{80F2294D-3679-CB4A-B864-30F300E0C032}"/>
              </a:ext>
            </a:extLst>
          </p:cNvPr>
          <p:cNvSpPr/>
          <p:nvPr/>
        </p:nvSpPr>
        <p:spPr>
          <a:xfrm>
            <a:off x="7119161" y="258635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11">
            <a:extLst>
              <a:ext uri="{FF2B5EF4-FFF2-40B4-BE49-F238E27FC236}">
                <a16:creationId xmlns:a16="http://schemas.microsoft.com/office/drawing/2014/main" id="{DFCDF6AF-A7FC-EF45-995B-B7DE6951E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388" y="256367"/>
            <a:ext cx="318122" cy="330200"/>
          </a:xfrm>
          <a:prstGeom prst="rect">
            <a:avLst/>
          </a:prstGeom>
        </p:spPr>
      </p:pic>
      <p:sp>
        <p:nvSpPr>
          <p:cNvPr id="6" name="Rectangle 34">
            <a:extLst>
              <a:ext uri="{FF2B5EF4-FFF2-40B4-BE49-F238E27FC236}">
                <a16:creationId xmlns:a16="http://schemas.microsoft.com/office/drawing/2014/main" id="{204990B5-6C78-6C49-A670-91A2B30744D1}"/>
              </a:ext>
            </a:extLst>
          </p:cNvPr>
          <p:cNvSpPr/>
          <p:nvPr/>
        </p:nvSpPr>
        <p:spPr>
          <a:xfrm>
            <a:off x="7119161" y="3826814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A44884C0-2D82-7E40-8C84-E1B77863C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388" y="3824546"/>
            <a:ext cx="318122" cy="330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3C3B3E-F270-E344-83C9-1CDBFE7F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30" y="2182650"/>
            <a:ext cx="469900" cy="469900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3EF6EDDC-F433-4341-A40D-09C4B3C06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593" y="348686"/>
            <a:ext cx="469900" cy="469900"/>
          </a:xfrm>
          <a:prstGeom prst="rect">
            <a:avLst/>
          </a:prstGeom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956CDE34-FF66-7441-B456-4517A4195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476" y="3940502"/>
            <a:ext cx="469900" cy="4699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D168657-E84C-BE48-9A26-307D1B5C6C39}"/>
              </a:ext>
            </a:extLst>
          </p:cNvPr>
          <p:cNvSpPr txBox="1"/>
          <p:nvPr/>
        </p:nvSpPr>
        <p:spPr>
          <a:xfrm>
            <a:off x="4366473" y="2422040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DevOps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9F9EAC-EF6B-694C-89DB-04016EECA2BD}"/>
              </a:ext>
            </a:extLst>
          </p:cNvPr>
          <p:cNvSpPr txBox="1"/>
          <p:nvPr/>
        </p:nvSpPr>
        <p:spPr>
          <a:xfrm>
            <a:off x="9224376" y="592405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5124FB2-C949-DB48-84F4-2A5083920032}"/>
              </a:ext>
            </a:extLst>
          </p:cNvPr>
          <p:cNvSpPr txBox="1"/>
          <p:nvPr/>
        </p:nvSpPr>
        <p:spPr>
          <a:xfrm>
            <a:off x="9147733" y="4197583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14" name="Graphic 36">
            <a:extLst>
              <a:ext uri="{FF2B5EF4-FFF2-40B4-BE49-F238E27FC236}">
                <a16:creationId xmlns:a16="http://schemas.microsoft.com/office/drawing/2014/main" id="{0C1FB3C5-61C6-E540-843D-E0ECDAB36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801" y="1133239"/>
            <a:ext cx="534757" cy="534757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2330C220-E838-F542-AF28-6B73693BB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085" y="1665494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16" name="Graphic 61">
            <a:extLst>
              <a:ext uri="{FF2B5EF4-FFF2-40B4-BE49-F238E27FC236}">
                <a16:creationId xmlns:a16="http://schemas.microsoft.com/office/drawing/2014/main" id="{1A000FC4-D3D9-8B45-A615-E16DDC6F7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466" y="1055082"/>
            <a:ext cx="469900" cy="4699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5DD545D-ABB4-7C4A-9D7D-56A5E4FC7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0318" y="1423721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devFullAccess</a:t>
            </a:r>
            <a:endParaRPr lang="en-US" altLang="de-DE" sz="1000" b="1" dirty="0"/>
          </a:p>
        </p:txBody>
      </p:sp>
      <p:pic>
        <p:nvPicPr>
          <p:cNvPr id="47" name="Graphic 39">
            <a:extLst>
              <a:ext uri="{FF2B5EF4-FFF2-40B4-BE49-F238E27FC236}">
                <a16:creationId xmlns:a16="http://schemas.microsoft.com/office/drawing/2014/main" id="{C608B3D7-6B48-AC4F-AF9E-B1B69F9B85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588" y="3156026"/>
            <a:ext cx="469900" cy="469900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D7D6EA3D-501E-8F45-B443-31F0EF20F24F}"/>
              </a:ext>
            </a:extLst>
          </p:cNvPr>
          <p:cNvSpPr txBox="1"/>
          <p:nvPr/>
        </p:nvSpPr>
        <p:spPr>
          <a:xfrm>
            <a:off x="4444530" y="3250584"/>
            <a:ext cx="841148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Switch </a:t>
            </a:r>
            <a:r>
              <a:rPr lang="de-DE" sz="1000" b="1" dirty="0" err="1"/>
              <a:t>Role</a:t>
            </a:r>
            <a:endParaRPr lang="de-DE" sz="1000" b="1" dirty="0"/>
          </a:p>
        </p:txBody>
      </p:sp>
      <p:pic>
        <p:nvPicPr>
          <p:cNvPr id="69" name="Graphic 36">
            <a:extLst>
              <a:ext uri="{FF2B5EF4-FFF2-40B4-BE49-F238E27FC236}">
                <a16:creationId xmlns:a16="http://schemas.microsoft.com/office/drawing/2014/main" id="{30B8A5B4-E1D4-504C-821F-C2FC5EDB9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801" y="4843221"/>
            <a:ext cx="534757" cy="534757"/>
          </a:xfrm>
          <a:prstGeom prst="rect">
            <a:avLst/>
          </a:prstGeom>
        </p:spPr>
      </p:pic>
      <p:sp>
        <p:nvSpPr>
          <p:cNvPr id="70" name="TextBox 8">
            <a:extLst>
              <a:ext uri="{FF2B5EF4-FFF2-40B4-BE49-F238E27FC236}">
                <a16:creationId xmlns:a16="http://schemas.microsoft.com/office/drawing/2014/main" id="{3D06D1C4-36EE-1C41-85DA-D6D8F38E4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085" y="5375476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71" name="Graphic 61">
            <a:extLst>
              <a:ext uri="{FF2B5EF4-FFF2-40B4-BE49-F238E27FC236}">
                <a16:creationId xmlns:a16="http://schemas.microsoft.com/office/drawing/2014/main" id="{28E7B8A6-2C31-8041-978C-322354D17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589" y="4675177"/>
            <a:ext cx="469900" cy="469900"/>
          </a:xfrm>
          <a:prstGeom prst="rect">
            <a:avLst/>
          </a:prstGeom>
        </p:spPr>
      </p:pic>
      <p:sp>
        <p:nvSpPr>
          <p:cNvPr id="72" name="TextBox 8">
            <a:extLst>
              <a:ext uri="{FF2B5EF4-FFF2-40B4-BE49-F238E27FC236}">
                <a16:creationId xmlns:a16="http://schemas.microsoft.com/office/drawing/2014/main" id="{6E8C57EE-1CA8-7A48-B9BC-24A655DFD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441" y="5043816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prodFullAccess</a:t>
            </a:r>
            <a:endParaRPr lang="en-US" altLang="de-DE" sz="1000" b="1" dirty="0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C91EEC79-E552-8C4F-ACBB-42078397F1DD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85678" y="1572383"/>
            <a:ext cx="1833483" cy="1801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C66E016-3474-3D45-A44F-4541BD0C4DAD}"/>
              </a:ext>
            </a:extLst>
          </p:cNvPr>
          <p:cNvCxnSpPr>
            <a:cxnSpLocks/>
            <a:stCxn id="52" idx="3"/>
            <a:endCxn id="6" idx="1"/>
          </p:cNvCxnSpPr>
          <p:nvPr/>
        </p:nvCxnSpPr>
        <p:spPr>
          <a:xfrm>
            <a:off x="5285678" y="3373695"/>
            <a:ext cx="1833483" cy="176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69917C8D-5BAD-F545-A084-C753B8D3041A}"/>
              </a:ext>
            </a:extLst>
          </p:cNvPr>
          <p:cNvCxnSpPr>
            <a:stCxn id="47" idx="3"/>
            <a:endCxn id="2" idx="1"/>
          </p:cNvCxnSpPr>
          <p:nvPr/>
        </p:nvCxnSpPr>
        <p:spPr>
          <a:xfrm>
            <a:off x="1254488" y="3390976"/>
            <a:ext cx="1089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2355062-07E7-4B4F-8EBE-350C403634C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499857" y="3373694"/>
            <a:ext cx="19446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4F49C0B-2523-324B-90D6-F75277788F58}"/>
              </a:ext>
            </a:extLst>
          </p:cNvPr>
          <p:cNvSpPr txBox="1"/>
          <p:nvPr/>
        </p:nvSpPr>
        <p:spPr>
          <a:xfrm>
            <a:off x="1481984" y="3175532"/>
            <a:ext cx="573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294473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8ADCBDCE-B7B9-0648-AE0F-95AB0494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1" y="2792056"/>
            <a:ext cx="7016442" cy="1620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Graphic 7">
            <a:extLst>
              <a:ext uri="{FF2B5EF4-FFF2-40B4-BE49-F238E27FC236}">
                <a16:creationId xmlns:a16="http://schemas.microsoft.com/office/drawing/2014/main" id="{E2C14383-7433-3445-8DA3-3B6D58DE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8" y="2821621"/>
            <a:ext cx="469900" cy="469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EC2B5A0-80C1-1D47-BBB7-4429658D1143}"/>
              </a:ext>
            </a:extLst>
          </p:cNvPr>
          <p:cNvSpPr txBox="1"/>
          <p:nvPr/>
        </p:nvSpPr>
        <p:spPr>
          <a:xfrm>
            <a:off x="1433701" y="3061011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DevOps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9AD3E3-30F1-E34D-A1C8-5007267AE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56" y="110758"/>
            <a:ext cx="2705100" cy="889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88F892-ECB0-7745-A9DB-4FFBD033A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24" y="247777"/>
            <a:ext cx="541669" cy="541669"/>
          </a:xfrm>
          <a:prstGeom prst="rect">
            <a:avLst/>
          </a:prstGeom>
        </p:spPr>
      </p:pic>
      <p:pic>
        <p:nvPicPr>
          <p:cNvPr id="7" name="Graphic 7">
            <a:extLst>
              <a:ext uri="{FF2B5EF4-FFF2-40B4-BE49-F238E27FC236}">
                <a16:creationId xmlns:a16="http://schemas.microsoft.com/office/drawing/2014/main" id="{EDE8A0FA-CFD3-2943-8356-4562C736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8" y="3878795"/>
            <a:ext cx="469900" cy="469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ABAA683-405B-E54C-981F-B1C08D7AF9D6}"/>
              </a:ext>
            </a:extLst>
          </p:cNvPr>
          <p:cNvSpPr txBox="1"/>
          <p:nvPr/>
        </p:nvSpPr>
        <p:spPr>
          <a:xfrm>
            <a:off x="1435115" y="4135876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9" name="Graphic 36">
            <a:extLst>
              <a:ext uri="{FF2B5EF4-FFF2-40B4-BE49-F238E27FC236}">
                <a16:creationId xmlns:a16="http://schemas.microsoft.com/office/drawing/2014/main" id="{767D4D62-464C-184F-8893-444050765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035" y="4470250"/>
            <a:ext cx="534757" cy="534757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7447B2C4-9681-A742-88D1-5C12169A9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319" y="5002505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11" name="Graphic 61">
            <a:extLst>
              <a:ext uri="{FF2B5EF4-FFF2-40B4-BE49-F238E27FC236}">
                <a16:creationId xmlns:a16="http://schemas.microsoft.com/office/drawing/2014/main" id="{EC4B8AC8-78A2-0142-84D2-EAF9E9CD5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515" y="4447782"/>
            <a:ext cx="469900" cy="469900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D1189CE3-A041-CA49-8DDF-5BE950270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7" y="4816421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prodFullAccess</a:t>
            </a:r>
            <a:endParaRPr lang="en-US" altLang="de-DE" sz="10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CDC158C-D5E3-8048-A34E-09B86BCBA7AC}"/>
              </a:ext>
            </a:extLst>
          </p:cNvPr>
          <p:cNvSpPr/>
          <p:nvPr/>
        </p:nvSpPr>
        <p:spPr>
          <a:xfrm>
            <a:off x="836180" y="2784996"/>
            <a:ext cx="2297312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D668134-D753-0D45-A6A6-013A8D19E345}"/>
              </a:ext>
            </a:extLst>
          </p:cNvPr>
          <p:cNvSpPr/>
          <p:nvPr/>
        </p:nvSpPr>
        <p:spPr>
          <a:xfrm>
            <a:off x="4404935" y="2971633"/>
            <a:ext cx="5809585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315EEE5-1E9E-A54A-BA99-515FDE3DA7D5}"/>
              </a:ext>
            </a:extLst>
          </p:cNvPr>
          <p:cNvSpPr/>
          <p:nvPr/>
        </p:nvSpPr>
        <p:spPr>
          <a:xfrm>
            <a:off x="4420285" y="3689963"/>
            <a:ext cx="5809585" cy="639775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34069A3-8320-FC45-BF4F-D14DD7B7245C}"/>
              </a:ext>
            </a:extLst>
          </p:cNvPr>
          <p:cNvSpPr/>
          <p:nvPr/>
        </p:nvSpPr>
        <p:spPr>
          <a:xfrm>
            <a:off x="836181" y="3700786"/>
            <a:ext cx="2297312" cy="1547940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794A895-AC1E-5944-8772-3FBECA40BE4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33492" y="3104884"/>
            <a:ext cx="1271443" cy="186637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A34ECB-DCA7-AE41-BD8E-1D2BD0F7940A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33493" y="4009851"/>
            <a:ext cx="1286792" cy="4649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ige Legende 23">
            <a:extLst>
              <a:ext uri="{FF2B5EF4-FFF2-40B4-BE49-F238E27FC236}">
                <a16:creationId xmlns:a16="http://schemas.microsoft.com/office/drawing/2014/main" id="{205CDFA1-A2C4-8640-8D89-A3492F4FCF85}"/>
              </a:ext>
            </a:extLst>
          </p:cNvPr>
          <p:cNvSpPr/>
          <p:nvPr/>
        </p:nvSpPr>
        <p:spPr>
          <a:xfrm>
            <a:off x="8045314" y="5016476"/>
            <a:ext cx="2671008" cy="1283963"/>
          </a:xfrm>
          <a:prstGeom prst="wedgeRectCallout">
            <a:avLst>
              <a:gd name="adj1" fmla="val -44258"/>
              <a:gd name="adj2" fmla="val -97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bg1"/>
                </a:solidFill>
              </a:rPr>
              <a:t>„</a:t>
            </a:r>
            <a:r>
              <a:rPr lang="de-DE" sz="1000" dirty="0" err="1">
                <a:solidFill>
                  <a:schemeClr val="bg1"/>
                </a:solidFill>
              </a:rPr>
              <a:t>prodFullAccess</a:t>
            </a:r>
            <a:r>
              <a:rPr lang="de-DE" sz="1000" dirty="0">
                <a:solidFill>
                  <a:schemeClr val="bg1"/>
                </a:solidFill>
              </a:rPr>
              <a:t>“ </a:t>
            </a:r>
            <a:r>
              <a:rPr lang="de-DE" sz="1000" dirty="0" err="1">
                <a:solidFill>
                  <a:schemeClr val="bg1"/>
                </a:solidFill>
              </a:rPr>
              <a:t>Role</a:t>
            </a:r>
            <a:r>
              <a:rPr lang="de-DE" sz="1000" dirty="0">
                <a:solidFill>
                  <a:schemeClr val="bg1"/>
                </a:solidFill>
              </a:rPr>
              <a:t> ist die </a:t>
            </a:r>
            <a:r>
              <a:rPr lang="de-DE" sz="1000" dirty="0" err="1">
                <a:solidFill>
                  <a:schemeClr val="bg1"/>
                </a:solidFill>
              </a:rPr>
              <a:t>Role</a:t>
            </a:r>
            <a:r>
              <a:rPr lang="de-DE" sz="1000" dirty="0">
                <a:solidFill>
                  <a:schemeClr val="bg1"/>
                </a:solidFill>
              </a:rPr>
              <a:t> die ich im </a:t>
            </a:r>
            <a:r>
              <a:rPr lang="de-DE" sz="1000" dirty="0" err="1">
                <a:solidFill>
                  <a:schemeClr val="bg1"/>
                </a:solidFill>
              </a:rPr>
              <a:t>Prod</a:t>
            </a:r>
            <a:r>
              <a:rPr lang="de-DE" sz="1000" dirty="0">
                <a:solidFill>
                  <a:schemeClr val="bg1"/>
                </a:solidFill>
              </a:rPr>
              <a:t>-Account angelegt habe.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Die kann ich hier verwenden und auf den User (</a:t>
            </a:r>
            <a:r>
              <a:rPr lang="de-DE" sz="1000" dirty="0" err="1">
                <a:solidFill>
                  <a:schemeClr val="bg1"/>
                </a:solidFill>
              </a:rPr>
              <a:t>source_profile</a:t>
            </a:r>
            <a:r>
              <a:rPr lang="de-DE" sz="1000" dirty="0">
                <a:solidFill>
                  <a:schemeClr val="bg1"/>
                </a:solidFill>
              </a:rPr>
              <a:t>) von meinem </a:t>
            </a:r>
            <a:r>
              <a:rPr lang="de-DE" sz="1000" dirty="0" err="1">
                <a:solidFill>
                  <a:schemeClr val="bg1"/>
                </a:solidFill>
              </a:rPr>
              <a:t>devOps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account</a:t>
            </a:r>
            <a:r>
              <a:rPr lang="de-DE" sz="1000" dirty="0">
                <a:solidFill>
                  <a:schemeClr val="bg1"/>
                </a:solidFill>
              </a:rPr>
              <a:t> verweisen. Da Sie gegenseitig ja via </a:t>
            </a:r>
            <a:r>
              <a:rPr lang="de-DE" sz="1000" dirty="0" err="1">
                <a:solidFill>
                  <a:schemeClr val="bg1"/>
                </a:solidFill>
              </a:rPr>
              <a:t>SwitchRole</a:t>
            </a:r>
            <a:r>
              <a:rPr lang="de-DE" sz="1000" dirty="0">
                <a:solidFill>
                  <a:schemeClr val="bg1"/>
                </a:solidFill>
              </a:rPr>
              <a:t> etc.. Konfiguriert wurden, kann ich nun damit auch CLI </a:t>
            </a:r>
            <a:r>
              <a:rPr lang="de-DE" sz="1000" dirty="0" err="1">
                <a:solidFill>
                  <a:schemeClr val="bg1"/>
                </a:solidFill>
              </a:rPr>
              <a:t>Commands</a:t>
            </a:r>
            <a:r>
              <a:rPr lang="de-DE" sz="1000" dirty="0">
                <a:solidFill>
                  <a:schemeClr val="bg1"/>
                </a:solidFill>
              </a:rPr>
              <a:t> auf PROD absetzen.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1A1A73-5674-DE42-9DE0-F215B55ED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199" y="282527"/>
            <a:ext cx="4766991" cy="149343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466DD9D-DA46-0642-9716-CDBC56EEF7C2}"/>
              </a:ext>
            </a:extLst>
          </p:cNvPr>
          <p:cNvSpPr txBox="1"/>
          <p:nvPr/>
        </p:nvSpPr>
        <p:spPr>
          <a:xfrm>
            <a:off x="5202198" y="1984492"/>
            <a:ext cx="589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Kann ich einfach testen indem ich bspw. Mir alle s3 </a:t>
            </a:r>
            <a:r>
              <a:rPr lang="de-DE" sz="1200" dirty="0" err="1"/>
              <a:t>buckets</a:t>
            </a:r>
            <a:r>
              <a:rPr lang="de-DE" sz="1200" dirty="0"/>
              <a:t> auflisten lasse via CLI. Auf </a:t>
            </a:r>
            <a:r>
              <a:rPr lang="de-DE" sz="1200" dirty="0" err="1"/>
              <a:t>Prod</a:t>
            </a:r>
            <a:r>
              <a:rPr lang="de-DE" sz="1200" dirty="0"/>
              <a:t> gibt es akt. 1 </a:t>
            </a:r>
            <a:r>
              <a:rPr lang="de-DE" sz="1200" dirty="0" err="1"/>
              <a:t>Bucket</a:t>
            </a:r>
            <a:r>
              <a:rPr lang="de-DE" sz="1200" dirty="0"/>
              <a:t>. Auf </a:t>
            </a:r>
            <a:r>
              <a:rPr lang="de-DE" sz="1200" dirty="0" err="1"/>
              <a:t>DevOps</a:t>
            </a:r>
            <a:r>
              <a:rPr lang="de-DE" sz="1200" dirty="0"/>
              <a:t> mehrere. =&gt; Also hat funktioniert</a:t>
            </a:r>
          </a:p>
        </p:txBody>
      </p:sp>
    </p:spTree>
    <p:extLst>
      <p:ext uri="{BB962C8B-B14F-4D97-AF65-F5344CB8AC3E}">
        <p14:creationId xmlns:p14="http://schemas.microsoft.com/office/powerpoint/2010/main" val="4107505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042D4E4-2874-1340-8DB6-01A3B1C4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55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C108CA5-4C9E-344E-8774-8E856CB8FA4E}"/>
              </a:ext>
            </a:extLst>
          </p:cNvPr>
          <p:cNvSpPr/>
          <p:nvPr/>
        </p:nvSpPr>
        <p:spPr>
          <a:xfrm>
            <a:off x="-12192" y="3453385"/>
            <a:ext cx="12192000" cy="2703576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4F7AE38-2EF3-EC49-8EA3-35048CEF8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734336"/>
            <a:ext cx="230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400" b="1" dirty="0">
                <a:solidFill>
                  <a:schemeClr val="bg1"/>
                </a:solidFill>
              </a:rPr>
              <a:t>AWS </a:t>
            </a:r>
            <a:r>
              <a:rPr lang="en-US" altLang="de-DE" sz="1400" b="1" dirty="0" err="1">
                <a:solidFill>
                  <a:schemeClr val="bg1"/>
                </a:solidFill>
              </a:rPr>
              <a:t>CodePipeline</a:t>
            </a:r>
            <a:endParaRPr lang="en-US" altLang="de-DE" sz="1400" b="1" dirty="0">
              <a:solidFill>
                <a:schemeClr val="bg1"/>
              </a:solidFill>
            </a:endParaRPr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1CA11589-7A97-344E-8B14-3688612C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925" y="4985036"/>
            <a:ext cx="711200" cy="711200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47990BF0-3E96-5147-B39F-8AD685C90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5226" y="5684169"/>
            <a:ext cx="2301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400" b="1" dirty="0">
                <a:solidFill>
                  <a:schemeClr val="bg1"/>
                </a:solidFill>
              </a:rPr>
              <a:t>AWS </a:t>
            </a:r>
            <a:r>
              <a:rPr lang="en-US" altLang="de-DE" sz="1400" b="1" dirty="0" err="1">
                <a:solidFill>
                  <a:schemeClr val="bg1"/>
                </a:solidFill>
              </a:rPr>
              <a:t>CodeBuild</a:t>
            </a:r>
            <a:endParaRPr lang="en-US" altLang="de-DE" sz="1400" b="1" dirty="0">
              <a:solidFill>
                <a:schemeClr val="bg1"/>
              </a:solidFill>
            </a:endParaRPr>
          </a:p>
        </p:txBody>
      </p:sp>
      <p:pic>
        <p:nvPicPr>
          <p:cNvPr id="8" name="Graphic 58">
            <a:extLst>
              <a:ext uri="{FF2B5EF4-FFF2-40B4-BE49-F238E27FC236}">
                <a16:creationId xmlns:a16="http://schemas.microsoft.com/office/drawing/2014/main" id="{0BBB6FEE-EF66-EC4C-A9C8-F0A13FE9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563" y="4928519"/>
            <a:ext cx="711200" cy="7112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7F245D-33A7-F749-840B-0E34F0889376}"/>
              </a:ext>
            </a:extLst>
          </p:cNvPr>
          <p:cNvSpPr txBox="1"/>
          <p:nvPr/>
        </p:nvSpPr>
        <p:spPr>
          <a:xfrm>
            <a:off x="-12192" y="3450336"/>
            <a:ext cx="12192000" cy="830997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AWS CI / CD </a:t>
            </a:r>
            <a:r>
              <a:rPr lang="de-DE" sz="4800" b="1" dirty="0" err="1">
                <a:solidFill>
                  <a:schemeClr val="bg1"/>
                </a:solidFill>
              </a:rPr>
              <a:t>for</a:t>
            </a:r>
            <a:r>
              <a:rPr lang="de-DE" sz="4800" b="1" dirty="0">
                <a:solidFill>
                  <a:schemeClr val="bg1"/>
                </a:solidFill>
              </a:rPr>
              <a:t> ECS</a:t>
            </a:r>
          </a:p>
        </p:txBody>
      </p:sp>
    </p:spTree>
    <p:extLst>
      <p:ext uri="{BB962C8B-B14F-4D97-AF65-F5344CB8AC3E}">
        <p14:creationId xmlns:p14="http://schemas.microsoft.com/office/powerpoint/2010/main" val="47877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hteck 118">
            <a:extLst>
              <a:ext uri="{FF2B5EF4-FFF2-40B4-BE49-F238E27FC236}">
                <a16:creationId xmlns:a16="http://schemas.microsoft.com/office/drawing/2014/main" id="{4A5F5BF8-C818-944C-A684-9BEC4220E4ED}"/>
              </a:ext>
            </a:extLst>
          </p:cNvPr>
          <p:cNvSpPr/>
          <p:nvPr/>
        </p:nvSpPr>
        <p:spPr>
          <a:xfrm>
            <a:off x="70040" y="92311"/>
            <a:ext cx="3625349" cy="4607706"/>
          </a:xfrm>
          <a:prstGeom prst="rect">
            <a:avLst/>
          </a:prstGeom>
          <a:solidFill>
            <a:srgbClr val="FFC000">
              <a:alpha val="11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9725A321-019C-114B-97D6-F4C8B8E458A2}"/>
              </a:ext>
            </a:extLst>
          </p:cNvPr>
          <p:cNvSpPr/>
          <p:nvPr/>
        </p:nvSpPr>
        <p:spPr>
          <a:xfrm>
            <a:off x="4581145" y="585329"/>
            <a:ext cx="3044952" cy="1751504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3BC9BC46-E594-C340-92CE-BA4331AC8DC9}"/>
              </a:ext>
            </a:extLst>
          </p:cNvPr>
          <p:cNvSpPr/>
          <p:nvPr/>
        </p:nvSpPr>
        <p:spPr>
          <a:xfrm>
            <a:off x="680994" y="2545326"/>
            <a:ext cx="2572698" cy="2064861"/>
          </a:xfrm>
          <a:prstGeom prst="rect">
            <a:avLst/>
          </a:prstGeom>
          <a:solidFill>
            <a:srgbClr val="FFC000">
              <a:alpha val="11000"/>
            </a:srgbClr>
          </a:solidFill>
          <a:ln>
            <a:solidFill>
              <a:schemeClr val="accent2">
                <a:lumMod val="75000"/>
                <a:alpha val="2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6C7526-76E3-C14A-BE34-70974AA1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08" y="147917"/>
            <a:ext cx="373703" cy="3737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5334D5B-EFC7-3143-9CF9-2C718276CFED}"/>
              </a:ext>
            </a:extLst>
          </p:cNvPr>
          <p:cNvSpPr txBox="1"/>
          <p:nvPr/>
        </p:nvSpPr>
        <p:spPr>
          <a:xfrm>
            <a:off x="2652341" y="477224"/>
            <a:ext cx="117715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rgbClr val="C00000"/>
                </a:solidFill>
              </a:rPr>
              <a:t>Base-</a:t>
            </a:r>
            <a:r>
              <a:rPr lang="de-DE" sz="800" b="1" dirty="0" err="1">
                <a:solidFill>
                  <a:srgbClr val="C00000"/>
                </a:solidFill>
              </a:rPr>
              <a:t>infrastructure</a:t>
            </a:r>
            <a:endParaRPr lang="de-DE" sz="800" b="1" dirty="0">
              <a:solidFill>
                <a:srgbClr val="C00000"/>
              </a:solidFill>
            </a:endParaRP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732E21A4-0FEC-D248-A4A6-DCACB1DAFDAF}"/>
              </a:ext>
            </a:extLst>
          </p:cNvPr>
          <p:cNvSpPr/>
          <p:nvPr/>
        </p:nvSpPr>
        <p:spPr>
          <a:xfrm>
            <a:off x="4485570" y="76829"/>
            <a:ext cx="7636390" cy="3164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11">
            <a:extLst>
              <a:ext uri="{FF2B5EF4-FFF2-40B4-BE49-F238E27FC236}">
                <a16:creationId xmlns:a16="http://schemas.microsoft.com/office/drawing/2014/main" id="{9F9B057B-FB13-8246-AF86-E44D976B2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835" y="83167"/>
            <a:ext cx="318122" cy="330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25C22CD-03F5-BC41-B9AD-44C72818FE41}"/>
              </a:ext>
            </a:extLst>
          </p:cNvPr>
          <p:cNvSpPr txBox="1"/>
          <p:nvPr/>
        </p:nvSpPr>
        <p:spPr>
          <a:xfrm>
            <a:off x="185469" y="167079"/>
            <a:ext cx="767255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/>
              <a:t>stacks</a:t>
            </a:r>
            <a:endParaRPr lang="de-DE" sz="11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6E74B6-8AB8-8241-AD68-ABE2DFB0A079}"/>
              </a:ext>
            </a:extLst>
          </p:cNvPr>
          <p:cNvSpPr txBox="1"/>
          <p:nvPr/>
        </p:nvSpPr>
        <p:spPr>
          <a:xfrm>
            <a:off x="921861" y="2578157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ecs</a:t>
            </a:r>
            <a:r>
              <a:rPr lang="de-DE" sz="900" b="1" dirty="0"/>
              <a:t>-cluster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048A309-11DF-BF42-BD3E-B89C6CDE69FD}"/>
              </a:ext>
            </a:extLst>
          </p:cNvPr>
          <p:cNvSpPr txBox="1"/>
          <p:nvPr/>
        </p:nvSpPr>
        <p:spPr>
          <a:xfrm>
            <a:off x="921860" y="3281898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elb</a:t>
            </a:r>
            <a:endParaRPr lang="de-DE" sz="9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F93851-B4F6-AB42-A531-0B19B100CA7A}"/>
              </a:ext>
            </a:extLst>
          </p:cNvPr>
          <p:cNvSpPr txBox="1"/>
          <p:nvPr/>
        </p:nvSpPr>
        <p:spPr>
          <a:xfrm>
            <a:off x="921861" y="3996388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vpc</a:t>
            </a:r>
            <a:endParaRPr lang="de-DE" sz="9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DEC65E-370A-D940-ADC8-0165EA13442B}"/>
              </a:ext>
            </a:extLst>
          </p:cNvPr>
          <p:cNvSpPr txBox="1"/>
          <p:nvPr/>
        </p:nvSpPr>
        <p:spPr>
          <a:xfrm>
            <a:off x="888251" y="930313"/>
            <a:ext cx="537444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/>
              <a:t>ci / cd</a:t>
            </a:r>
          </a:p>
        </p:txBody>
      </p:sp>
      <p:cxnSp>
        <p:nvCxnSpPr>
          <p:cNvPr id="12" name="Gewinkelte Verbindung 11">
            <a:extLst>
              <a:ext uri="{FF2B5EF4-FFF2-40B4-BE49-F238E27FC236}">
                <a16:creationId xmlns:a16="http://schemas.microsoft.com/office/drawing/2014/main" id="{26E33F06-5F49-E748-B1DB-8FE90BFB9945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20154" y="577632"/>
            <a:ext cx="617040" cy="319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id="{00DA263F-95F2-D248-A68C-EB5AE2E627ED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386963" y="1384749"/>
            <a:ext cx="2264884" cy="3527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9C348B6A-BB64-D144-8AE1-E4B4643A553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-738834" y="1736619"/>
            <a:ext cx="2968625" cy="352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50BDCA5-B5F9-AC41-AD6F-A295BDAE60B0}"/>
              </a:ext>
            </a:extLst>
          </p:cNvPr>
          <p:cNvSpPr txBox="1"/>
          <p:nvPr/>
        </p:nvSpPr>
        <p:spPr>
          <a:xfrm>
            <a:off x="891923" y="585329"/>
            <a:ext cx="682622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endParaRPr lang="de-DE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EFE26FCB-33A4-E946-9996-8B0AF72D6954}"/>
              </a:ext>
            </a:extLst>
          </p:cNvPr>
          <p:cNvCxnSpPr>
            <a:cxnSpLocks/>
            <a:stCxn id="6" idx="2"/>
            <a:endCxn id="22" idx="1"/>
          </p:cNvCxnSpPr>
          <p:nvPr/>
        </p:nvCxnSpPr>
        <p:spPr>
          <a:xfrm rot="16200000" flipH="1">
            <a:off x="598329" y="399457"/>
            <a:ext cx="264362" cy="3228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8">
            <a:extLst>
              <a:ext uri="{FF2B5EF4-FFF2-40B4-BE49-F238E27FC236}">
                <a16:creationId xmlns:a16="http://schemas.microsoft.com/office/drawing/2014/main" id="{30C91DAB-7CC6-3C4E-82F0-69CB2B802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5409" y="1100589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38" name="Graphic 24">
            <a:extLst>
              <a:ext uri="{FF2B5EF4-FFF2-40B4-BE49-F238E27FC236}">
                <a16:creationId xmlns:a16="http://schemas.microsoft.com/office/drawing/2014/main" id="{3B30B77C-DF69-2C42-A18E-F596B146C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092" y="655767"/>
            <a:ext cx="455327" cy="455327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5B6AE807-1159-944A-BDA5-5A0D684415EC}"/>
              </a:ext>
            </a:extLst>
          </p:cNvPr>
          <p:cNvSpPr txBox="1"/>
          <p:nvPr/>
        </p:nvSpPr>
        <p:spPr>
          <a:xfrm>
            <a:off x="1812778" y="1283188"/>
            <a:ext cx="525988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base</a:t>
            </a:r>
            <a:endParaRPr lang="de-DE" sz="900" b="1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C0779F20-BF5E-0A40-B28D-6458077CC1EB}"/>
              </a:ext>
            </a:extLst>
          </p:cNvPr>
          <p:cNvSpPr txBox="1"/>
          <p:nvPr/>
        </p:nvSpPr>
        <p:spPr>
          <a:xfrm>
            <a:off x="987337" y="2864007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26C3059-234E-6540-AD6A-0AED941DFC31}"/>
              </a:ext>
            </a:extLst>
          </p:cNvPr>
          <p:cNvSpPr txBox="1"/>
          <p:nvPr/>
        </p:nvSpPr>
        <p:spPr>
          <a:xfrm>
            <a:off x="1868888" y="275480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D7BAF6FA-305B-214F-93C8-EC9222C8741D}"/>
              </a:ext>
            </a:extLst>
          </p:cNvPr>
          <p:cNvSpPr txBox="1"/>
          <p:nvPr/>
        </p:nvSpPr>
        <p:spPr>
          <a:xfrm>
            <a:off x="1868887" y="2979423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cxnSp>
        <p:nvCxnSpPr>
          <p:cNvPr id="88" name="Gewinkelte Verbindung 87">
            <a:extLst>
              <a:ext uri="{FF2B5EF4-FFF2-40B4-BE49-F238E27FC236}">
                <a16:creationId xmlns:a16="http://schemas.microsoft.com/office/drawing/2014/main" id="{E960CEBC-7E9D-AF44-960A-A62FC5FB6B12}"/>
              </a:ext>
            </a:extLst>
          </p:cNvPr>
          <p:cNvCxnSpPr>
            <a:cxnSpLocks/>
            <a:stCxn id="22" idx="3"/>
            <a:endCxn id="111" idx="1"/>
          </p:cNvCxnSpPr>
          <p:nvPr/>
        </p:nvCxnSpPr>
        <p:spPr>
          <a:xfrm>
            <a:off x="1574545" y="693051"/>
            <a:ext cx="287615" cy="90440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feld 101">
            <a:extLst>
              <a:ext uri="{FF2B5EF4-FFF2-40B4-BE49-F238E27FC236}">
                <a16:creationId xmlns:a16="http://schemas.microsoft.com/office/drawing/2014/main" id="{8D1BA214-1422-C242-BF1D-0BE659DCE2FB}"/>
              </a:ext>
            </a:extLst>
          </p:cNvPr>
          <p:cNvSpPr txBox="1"/>
          <p:nvPr/>
        </p:nvSpPr>
        <p:spPr>
          <a:xfrm>
            <a:off x="987334" y="3557384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DBB9266E-9ADC-4A46-BEA8-74F6BFB6D0FB}"/>
              </a:ext>
            </a:extLst>
          </p:cNvPr>
          <p:cNvSpPr txBox="1"/>
          <p:nvPr/>
        </p:nvSpPr>
        <p:spPr>
          <a:xfrm>
            <a:off x="987336" y="4264998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F2E223AD-B52E-0749-A385-97AAC658FD06}"/>
              </a:ext>
            </a:extLst>
          </p:cNvPr>
          <p:cNvSpPr txBox="1"/>
          <p:nvPr/>
        </p:nvSpPr>
        <p:spPr>
          <a:xfrm>
            <a:off x="2483908" y="1586681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6B04C556-4F6D-CC47-AD29-16E89C82CE89}"/>
              </a:ext>
            </a:extLst>
          </p:cNvPr>
          <p:cNvSpPr txBox="1"/>
          <p:nvPr/>
        </p:nvSpPr>
        <p:spPr>
          <a:xfrm>
            <a:off x="1862160" y="1543592"/>
            <a:ext cx="546243" cy="107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0" rIns="108000" bIns="0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9F4862A0-3483-744E-863A-AD5223D51122}"/>
              </a:ext>
            </a:extLst>
          </p:cNvPr>
          <p:cNvSpPr txBox="1"/>
          <p:nvPr/>
        </p:nvSpPr>
        <p:spPr>
          <a:xfrm>
            <a:off x="1862161" y="1736027"/>
            <a:ext cx="549004" cy="107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0" rIns="72000" bIns="0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17" name="Eingebuchteter Richtungspfeil 116">
            <a:extLst>
              <a:ext uri="{FF2B5EF4-FFF2-40B4-BE49-F238E27FC236}">
                <a16:creationId xmlns:a16="http://schemas.microsoft.com/office/drawing/2014/main" id="{29DC9846-0024-9445-8F6A-F16518FD3CA4}"/>
              </a:ext>
            </a:extLst>
          </p:cNvPr>
          <p:cNvSpPr/>
          <p:nvPr/>
        </p:nvSpPr>
        <p:spPr>
          <a:xfrm>
            <a:off x="8336595" y="1432550"/>
            <a:ext cx="921927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Git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checkout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22" name="Eingebuchteter Richtungspfeil 121">
            <a:extLst>
              <a:ext uri="{FF2B5EF4-FFF2-40B4-BE49-F238E27FC236}">
                <a16:creationId xmlns:a16="http://schemas.microsoft.com/office/drawing/2014/main" id="{C64B9DBB-D196-6A46-B302-3C558AB71F11}"/>
              </a:ext>
            </a:extLst>
          </p:cNvPr>
          <p:cNvSpPr/>
          <p:nvPr/>
        </p:nvSpPr>
        <p:spPr>
          <a:xfrm>
            <a:off x="10815907" y="1436449"/>
            <a:ext cx="96906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ecs</a:t>
            </a:r>
            <a:r>
              <a:rPr lang="de-DE" sz="800" dirty="0">
                <a:solidFill>
                  <a:schemeClr val="tx1"/>
                </a:solidFill>
              </a:rPr>
              <a:t>-cluster</a:t>
            </a:r>
          </a:p>
        </p:txBody>
      </p:sp>
      <p:sp>
        <p:nvSpPr>
          <p:cNvPr id="123" name="Eingebuchteter Richtungspfeil 122">
            <a:extLst>
              <a:ext uri="{FF2B5EF4-FFF2-40B4-BE49-F238E27FC236}">
                <a16:creationId xmlns:a16="http://schemas.microsoft.com/office/drawing/2014/main" id="{9028DB9F-6B22-A74A-ACB8-0FF92605F42A}"/>
              </a:ext>
            </a:extLst>
          </p:cNvPr>
          <p:cNvSpPr/>
          <p:nvPr/>
        </p:nvSpPr>
        <p:spPr>
          <a:xfrm>
            <a:off x="10056747" y="1432550"/>
            <a:ext cx="847611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elb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24" name="Eingebuchteter Richtungspfeil 123">
            <a:extLst>
              <a:ext uri="{FF2B5EF4-FFF2-40B4-BE49-F238E27FC236}">
                <a16:creationId xmlns:a16="http://schemas.microsoft.com/office/drawing/2014/main" id="{FEEAC3E8-47BD-854C-B141-CEE02A1A2F2C}"/>
              </a:ext>
            </a:extLst>
          </p:cNvPr>
          <p:cNvSpPr/>
          <p:nvPr/>
        </p:nvSpPr>
        <p:spPr>
          <a:xfrm>
            <a:off x="9177202" y="1436450"/>
            <a:ext cx="96906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vpc</a:t>
            </a:r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125" name="Graphic 7">
            <a:extLst>
              <a:ext uri="{FF2B5EF4-FFF2-40B4-BE49-F238E27FC236}">
                <a16:creationId xmlns:a16="http://schemas.microsoft.com/office/drawing/2014/main" id="{AC0D5831-4700-1346-9A67-2DA3B093F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450" y="2606050"/>
            <a:ext cx="368206" cy="368206"/>
          </a:xfrm>
          <a:prstGeom prst="rect">
            <a:avLst/>
          </a:prstGeom>
        </p:spPr>
      </p:pic>
      <p:pic>
        <p:nvPicPr>
          <p:cNvPr id="126" name="Graphic 52">
            <a:extLst>
              <a:ext uri="{FF2B5EF4-FFF2-40B4-BE49-F238E27FC236}">
                <a16:creationId xmlns:a16="http://schemas.microsoft.com/office/drawing/2014/main" id="{188A015A-AD71-3B4A-B9AF-D113F7F1B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933" y="2586797"/>
            <a:ext cx="377942" cy="377942"/>
          </a:xfrm>
          <a:prstGeom prst="rect">
            <a:avLst/>
          </a:prstGeom>
        </p:spPr>
      </p:pic>
      <p:pic>
        <p:nvPicPr>
          <p:cNvPr id="127" name="Graphic 30">
            <a:extLst>
              <a:ext uri="{FF2B5EF4-FFF2-40B4-BE49-F238E27FC236}">
                <a16:creationId xmlns:a16="http://schemas.microsoft.com/office/drawing/2014/main" id="{52910932-DD25-1F48-9187-67D599481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1560" y="2606050"/>
            <a:ext cx="368206" cy="368206"/>
          </a:xfrm>
          <a:prstGeom prst="rect">
            <a:avLst/>
          </a:prstGeom>
        </p:spPr>
      </p:pic>
      <p:sp>
        <p:nvSpPr>
          <p:cNvPr id="153" name="Textfeld 152">
            <a:extLst>
              <a:ext uri="{FF2B5EF4-FFF2-40B4-BE49-F238E27FC236}">
                <a16:creationId xmlns:a16="http://schemas.microsoft.com/office/drawing/2014/main" id="{FC56D47B-650F-F540-ADE1-7EC563446B71}"/>
              </a:ext>
            </a:extLst>
          </p:cNvPr>
          <p:cNvSpPr txBox="1"/>
          <p:nvPr/>
        </p:nvSpPr>
        <p:spPr>
          <a:xfrm>
            <a:off x="1812777" y="1935921"/>
            <a:ext cx="671825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climiate</a:t>
            </a:r>
            <a:endParaRPr lang="de-DE" sz="900" b="1" dirty="0"/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B848DD62-0543-154D-B432-442FAA091A4F}"/>
              </a:ext>
            </a:extLst>
          </p:cNvPr>
          <p:cNvSpPr txBox="1"/>
          <p:nvPr/>
        </p:nvSpPr>
        <p:spPr>
          <a:xfrm>
            <a:off x="1868888" y="3468427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B2BBFC9-E0CD-E147-BBFB-1C0ED3F86A85}"/>
              </a:ext>
            </a:extLst>
          </p:cNvPr>
          <p:cNvSpPr txBox="1"/>
          <p:nvPr/>
        </p:nvSpPr>
        <p:spPr>
          <a:xfrm>
            <a:off x="1868887" y="369305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7AB29A4B-9E29-B646-8FAA-48E899156F8C}"/>
              </a:ext>
            </a:extLst>
          </p:cNvPr>
          <p:cNvSpPr txBox="1"/>
          <p:nvPr/>
        </p:nvSpPr>
        <p:spPr>
          <a:xfrm>
            <a:off x="1868888" y="409839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3451CFAF-55EE-1141-9DAE-653382322268}"/>
              </a:ext>
            </a:extLst>
          </p:cNvPr>
          <p:cNvSpPr txBox="1"/>
          <p:nvPr/>
        </p:nvSpPr>
        <p:spPr>
          <a:xfrm>
            <a:off x="1868887" y="4323013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12A6A49E-1395-4740-BAD4-9B3047BF206D}"/>
              </a:ext>
            </a:extLst>
          </p:cNvPr>
          <p:cNvSpPr txBox="1"/>
          <p:nvPr/>
        </p:nvSpPr>
        <p:spPr>
          <a:xfrm>
            <a:off x="1714569" y="784840"/>
            <a:ext cx="1334631" cy="128685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txBody>
          <a:bodyPr wrap="square" lIns="36000" tIns="0" rIns="72000" bIns="36000" rtlCol="0">
            <a:spAutoFit/>
          </a:bodyPr>
          <a:lstStyle/>
          <a:p>
            <a:pPr algn="ctr"/>
            <a:r>
              <a:rPr lang="de-DE" sz="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de-DE" sz="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deployBaseDPipelineOnDev</a:t>
            </a:r>
            <a:endParaRPr lang="de-DE" sz="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1" name="Graphic 47">
            <a:extLst>
              <a:ext uri="{FF2B5EF4-FFF2-40B4-BE49-F238E27FC236}">
                <a16:creationId xmlns:a16="http://schemas.microsoft.com/office/drawing/2014/main" id="{2536AE4C-15DA-DC48-8096-06BA430FF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6" y="587784"/>
            <a:ext cx="438429" cy="438429"/>
          </a:xfrm>
          <a:prstGeom prst="rect">
            <a:avLst/>
          </a:prstGeom>
        </p:spPr>
      </p:pic>
      <p:sp>
        <p:nvSpPr>
          <p:cNvPr id="199" name="TextBox 14">
            <a:extLst>
              <a:ext uri="{FF2B5EF4-FFF2-40B4-BE49-F238E27FC236}">
                <a16:creationId xmlns:a16="http://schemas.microsoft.com/office/drawing/2014/main" id="{1C17BCA9-2C1E-6147-AB61-6D2271946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543" y="801103"/>
            <a:ext cx="11979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</a:t>
            </a:r>
            <a:r>
              <a:rPr lang="en-US" altLang="de-DE" sz="800" dirty="0" err="1"/>
              <a:t>Cloudformation</a:t>
            </a:r>
            <a:endParaRPr lang="en-US" altLang="de-DE" sz="800" dirty="0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23FF3EB6-7DE5-0E44-AC3B-182ECA822A1C}"/>
              </a:ext>
            </a:extLst>
          </p:cNvPr>
          <p:cNvSpPr/>
          <p:nvPr/>
        </p:nvSpPr>
        <p:spPr>
          <a:xfrm>
            <a:off x="8246344" y="569496"/>
            <a:ext cx="3595136" cy="1751504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3" name="Graphic 47">
            <a:extLst>
              <a:ext uri="{FF2B5EF4-FFF2-40B4-BE49-F238E27FC236}">
                <a16:creationId xmlns:a16="http://schemas.microsoft.com/office/drawing/2014/main" id="{1FEC7E8F-BFD9-2147-96E4-06C444392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4237" y="966889"/>
            <a:ext cx="261725" cy="261725"/>
          </a:xfrm>
          <a:prstGeom prst="rect">
            <a:avLst/>
          </a:prstGeom>
        </p:spPr>
      </p:pic>
      <p:sp>
        <p:nvSpPr>
          <p:cNvPr id="204" name="Textfeld 203">
            <a:extLst>
              <a:ext uri="{FF2B5EF4-FFF2-40B4-BE49-F238E27FC236}">
                <a16:creationId xmlns:a16="http://schemas.microsoft.com/office/drawing/2014/main" id="{FBA47316-10EF-5248-BEBD-B615CFC0C940}"/>
              </a:ext>
            </a:extLst>
          </p:cNvPr>
          <p:cNvSpPr txBox="1"/>
          <p:nvPr/>
        </p:nvSpPr>
        <p:spPr>
          <a:xfrm>
            <a:off x="6293294" y="1190263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basePipelineDev</a:t>
            </a:r>
            <a:endParaRPr lang="de-DE" sz="700" b="1" dirty="0"/>
          </a:p>
        </p:txBody>
      </p:sp>
      <p:pic>
        <p:nvPicPr>
          <p:cNvPr id="205" name="Graphic 47">
            <a:extLst>
              <a:ext uri="{FF2B5EF4-FFF2-40B4-BE49-F238E27FC236}">
                <a16:creationId xmlns:a16="http://schemas.microsoft.com/office/drawing/2014/main" id="{BEE67644-EB68-C24A-8911-7D0ED978BB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1314" y="1669267"/>
            <a:ext cx="261725" cy="261725"/>
          </a:xfrm>
          <a:prstGeom prst="rect">
            <a:avLst/>
          </a:prstGeom>
        </p:spPr>
      </p:pic>
      <p:sp>
        <p:nvSpPr>
          <p:cNvPr id="206" name="Textfeld 205">
            <a:extLst>
              <a:ext uri="{FF2B5EF4-FFF2-40B4-BE49-F238E27FC236}">
                <a16:creationId xmlns:a16="http://schemas.microsoft.com/office/drawing/2014/main" id="{D4BC46E2-9331-F04F-80C7-88E1C6C030DA}"/>
              </a:ext>
            </a:extLst>
          </p:cNvPr>
          <p:cNvSpPr txBox="1"/>
          <p:nvPr/>
        </p:nvSpPr>
        <p:spPr>
          <a:xfrm>
            <a:off x="5350373" y="1891241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vpc</a:t>
            </a:r>
            <a:endParaRPr lang="de-DE" sz="700" b="1" dirty="0"/>
          </a:p>
        </p:txBody>
      </p:sp>
      <p:pic>
        <p:nvPicPr>
          <p:cNvPr id="207" name="Graphic 47">
            <a:extLst>
              <a:ext uri="{FF2B5EF4-FFF2-40B4-BE49-F238E27FC236}">
                <a16:creationId xmlns:a16="http://schemas.microsoft.com/office/drawing/2014/main" id="{31671955-C702-5D46-87ED-10D840383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0026" y="1669018"/>
            <a:ext cx="261725" cy="261725"/>
          </a:xfrm>
          <a:prstGeom prst="rect">
            <a:avLst/>
          </a:prstGeom>
        </p:spPr>
      </p:pic>
      <p:sp>
        <p:nvSpPr>
          <p:cNvPr id="208" name="Textfeld 207">
            <a:extLst>
              <a:ext uri="{FF2B5EF4-FFF2-40B4-BE49-F238E27FC236}">
                <a16:creationId xmlns:a16="http://schemas.microsoft.com/office/drawing/2014/main" id="{E8D7C978-25CD-7644-B15C-9FC49994356C}"/>
              </a:ext>
            </a:extLst>
          </p:cNvPr>
          <p:cNvSpPr txBox="1"/>
          <p:nvPr/>
        </p:nvSpPr>
        <p:spPr>
          <a:xfrm>
            <a:off x="6070908" y="1890992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ecs</a:t>
            </a:r>
            <a:r>
              <a:rPr lang="de-DE" sz="700" b="1" dirty="0"/>
              <a:t>-cl.</a:t>
            </a:r>
          </a:p>
        </p:txBody>
      </p:sp>
      <p:pic>
        <p:nvPicPr>
          <p:cNvPr id="209" name="Graphic 47">
            <a:extLst>
              <a:ext uri="{FF2B5EF4-FFF2-40B4-BE49-F238E27FC236}">
                <a16:creationId xmlns:a16="http://schemas.microsoft.com/office/drawing/2014/main" id="{A6DC25D3-8D1F-9243-A23C-861D6C030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424" y="1670152"/>
            <a:ext cx="261725" cy="261725"/>
          </a:xfrm>
          <a:prstGeom prst="rect">
            <a:avLst/>
          </a:prstGeom>
        </p:spPr>
      </p:pic>
      <p:sp>
        <p:nvSpPr>
          <p:cNvPr id="210" name="Textfeld 209">
            <a:extLst>
              <a:ext uri="{FF2B5EF4-FFF2-40B4-BE49-F238E27FC236}">
                <a16:creationId xmlns:a16="http://schemas.microsoft.com/office/drawing/2014/main" id="{74075454-D790-E64B-ADEB-51186C259CB8}"/>
              </a:ext>
            </a:extLst>
          </p:cNvPr>
          <p:cNvSpPr txBox="1"/>
          <p:nvPr/>
        </p:nvSpPr>
        <p:spPr>
          <a:xfrm>
            <a:off x="6817306" y="1892126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elb</a:t>
            </a:r>
            <a:endParaRPr lang="de-DE" sz="700" b="1" dirty="0"/>
          </a:p>
        </p:txBody>
      </p: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CC3885C5-6D71-1540-A8F9-7FCC7B7D95F6}"/>
              </a:ext>
            </a:extLst>
          </p:cNvPr>
          <p:cNvCxnSpPr>
            <a:cxnSpLocks/>
            <a:stCxn id="203" idx="3"/>
          </p:cNvCxnSpPr>
          <p:nvPr/>
        </p:nvCxnSpPr>
        <p:spPr>
          <a:xfrm>
            <a:off x="7005962" y="1097752"/>
            <a:ext cx="1660623" cy="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winkelte Verbindung 218">
            <a:extLst>
              <a:ext uri="{FF2B5EF4-FFF2-40B4-BE49-F238E27FC236}">
                <a16:creationId xmlns:a16="http://schemas.microsoft.com/office/drawing/2014/main" id="{5273D9D2-5F87-8F46-BC01-F39127675A10}"/>
              </a:ext>
            </a:extLst>
          </p:cNvPr>
          <p:cNvCxnSpPr>
            <a:cxnSpLocks/>
            <a:stCxn id="122" idx="3"/>
            <a:endCxn id="226" idx="3"/>
          </p:cNvCxnSpPr>
          <p:nvPr/>
        </p:nvCxnSpPr>
        <p:spPr>
          <a:xfrm flipH="1">
            <a:off x="7560312" y="1573989"/>
            <a:ext cx="4224661" cy="315988"/>
          </a:xfrm>
          <a:prstGeom prst="bentConnector3">
            <a:avLst>
              <a:gd name="adj1" fmla="val -54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fik 224">
            <a:extLst>
              <a:ext uri="{FF2B5EF4-FFF2-40B4-BE49-F238E27FC236}">
                <a16:creationId xmlns:a16="http://schemas.microsoft.com/office/drawing/2014/main" id="{5BD72072-1CEF-274E-848E-B44506D64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3666" y="895287"/>
            <a:ext cx="331777" cy="331777"/>
          </a:xfrm>
          <a:prstGeom prst="rect">
            <a:avLst/>
          </a:prstGeom>
        </p:spPr>
      </p:pic>
      <p:sp>
        <p:nvSpPr>
          <p:cNvPr id="226" name="Rechteck 225">
            <a:extLst>
              <a:ext uri="{FF2B5EF4-FFF2-40B4-BE49-F238E27FC236}">
                <a16:creationId xmlns:a16="http://schemas.microsoft.com/office/drawing/2014/main" id="{85AA7F99-110A-4E4A-920E-6BF393FDDEA8}"/>
              </a:ext>
            </a:extLst>
          </p:cNvPr>
          <p:cNvSpPr/>
          <p:nvPr/>
        </p:nvSpPr>
        <p:spPr>
          <a:xfrm>
            <a:off x="5374695" y="1570089"/>
            <a:ext cx="2185617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7" name="Gewinkelte Verbindung 236">
            <a:extLst>
              <a:ext uri="{FF2B5EF4-FFF2-40B4-BE49-F238E27FC236}">
                <a16:creationId xmlns:a16="http://schemas.microsoft.com/office/drawing/2014/main" id="{05B698EA-4CAD-2343-BBAB-1FD7ADC9C339}"/>
              </a:ext>
            </a:extLst>
          </p:cNvPr>
          <p:cNvCxnSpPr>
            <a:cxnSpLocks/>
            <a:stCxn id="110" idx="3"/>
            <a:endCxn id="203" idx="1"/>
          </p:cNvCxnSpPr>
          <p:nvPr/>
        </p:nvCxnSpPr>
        <p:spPr>
          <a:xfrm flipV="1">
            <a:off x="3299983" y="1097752"/>
            <a:ext cx="3444254" cy="5966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feld 243">
            <a:extLst>
              <a:ext uri="{FF2B5EF4-FFF2-40B4-BE49-F238E27FC236}">
                <a16:creationId xmlns:a16="http://schemas.microsoft.com/office/drawing/2014/main" id="{5B79417B-1869-5C47-ACF1-B9138105A35B}"/>
              </a:ext>
            </a:extLst>
          </p:cNvPr>
          <p:cNvSpPr txBox="1"/>
          <p:nvPr/>
        </p:nvSpPr>
        <p:spPr>
          <a:xfrm>
            <a:off x="2483907" y="2257578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pic>
        <p:nvPicPr>
          <p:cNvPr id="245" name="Graphic 39">
            <a:extLst>
              <a:ext uri="{FF2B5EF4-FFF2-40B4-BE49-F238E27FC236}">
                <a16:creationId xmlns:a16="http://schemas.microsoft.com/office/drawing/2014/main" id="{D2F1359B-98A4-FD41-B55A-393EFA2CF0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4875" y="2499993"/>
            <a:ext cx="451644" cy="451644"/>
          </a:xfrm>
          <a:prstGeom prst="rect">
            <a:avLst/>
          </a:prstGeom>
        </p:spPr>
      </p:pic>
      <p:sp>
        <p:nvSpPr>
          <p:cNvPr id="246" name="TextBox 42">
            <a:extLst>
              <a:ext uri="{FF2B5EF4-FFF2-40B4-BE49-F238E27FC236}">
                <a16:creationId xmlns:a16="http://schemas.microsoft.com/office/drawing/2014/main" id="{67EBE408-6CDD-6345-B95B-BFB48E2CA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812" y="2936041"/>
            <a:ext cx="748340" cy="22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</a:p>
        </p:txBody>
      </p: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422F260-191B-5946-873A-E3F50934DBC5}"/>
              </a:ext>
            </a:extLst>
          </p:cNvPr>
          <p:cNvCxnSpPr>
            <a:stCxn id="117" idx="2"/>
            <a:endCxn id="245" idx="0"/>
          </p:cNvCxnSpPr>
          <p:nvPr/>
        </p:nvCxnSpPr>
        <p:spPr>
          <a:xfrm>
            <a:off x="8728789" y="1707629"/>
            <a:ext cx="11908" cy="7923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C2D09B4B-F78F-BC4A-AF7D-B284C80E63E6}"/>
              </a:ext>
            </a:extLst>
          </p:cNvPr>
          <p:cNvCxnSpPr>
            <a:endCxn id="126" idx="0"/>
          </p:cNvCxnSpPr>
          <p:nvPr/>
        </p:nvCxnSpPr>
        <p:spPr>
          <a:xfrm>
            <a:off x="5716904" y="2198769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DF5F1066-CE92-1342-B152-761C62916AE1}"/>
              </a:ext>
            </a:extLst>
          </p:cNvPr>
          <p:cNvCxnSpPr/>
          <p:nvPr/>
        </p:nvCxnSpPr>
        <p:spPr>
          <a:xfrm>
            <a:off x="6475503" y="2198769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1EA1346E-637F-F846-8E76-431BCF4EF040}"/>
              </a:ext>
            </a:extLst>
          </p:cNvPr>
          <p:cNvCxnSpPr/>
          <p:nvPr/>
        </p:nvCxnSpPr>
        <p:spPr>
          <a:xfrm>
            <a:off x="7187501" y="2218022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278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26683B56-41E7-9747-9945-6CC93813AF58}"/>
              </a:ext>
            </a:extLst>
          </p:cNvPr>
          <p:cNvSpPr/>
          <p:nvPr/>
        </p:nvSpPr>
        <p:spPr>
          <a:xfrm>
            <a:off x="3477717" y="1229193"/>
            <a:ext cx="8455083" cy="53445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95919261-8DBF-3A46-854B-2223ECD86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945" y="1226925"/>
            <a:ext cx="318122" cy="33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713053-AC8A-A840-9D71-7EB68BEC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67" y="3040227"/>
            <a:ext cx="541173" cy="5411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BC9687-D522-9349-90C6-EA290CBD9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118" y="3119256"/>
            <a:ext cx="1388991" cy="46214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022800-5BB3-8C4B-AA55-881FAB903CA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27440" y="3310813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>
            <a:extLst>
              <a:ext uri="{FF2B5EF4-FFF2-40B4-BE49-F238E27FC236}">
                <a16:creationId xmlns:a16="http://schemas.microsoft.com/office/drawing/2014/main" id="{012BDD31-A737-5F47-8146-A85F9AE0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948" y="3580943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F9DFCE4C-49F8-6C40-8D51-712047EDF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089" y="2831643"/>
            <a:ext cx="711200" cy="7112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CB20653-8C27-1B4D-9D27-9C7217C2B4C8}"/>
              </a:ext>
            </a:extLst>
          </p:cNvPr>
          <p:cNvCxnSpPr>
            <a:cxnSpLocks/>
          </p:cNvCxnSpPr>
          <p:nvPr/>
        </p:nvCxnSpPr>
        <p:spPr>
          <a:xfrm flipV="1">
            <a:off x="3255648" y="3310812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9EC46968-C129-CA49-BD4A-4647A492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7606" y="2312775"/>
            <a:ext cx="12333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CodeBuild</a:t>
            </a:r>
            <a:endParaRPr lang="en-US" altLang="de-DE" sz="1000" dirty="0"/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9B30734A-90A9-3446-852F-631672E4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173" y="1557125"/>
            <a:ext cx="711200" cy="711200"/>
          </a:xfrm>
          <a:prstGeom prst="rect">
            <a:avLst/>
          </a:prstGeom>
        </p:spPr>
      </p:pic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E209F6AB-3EAC-E54D-9FE2-8EE123CA59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32289" y="1912725"/>
            <a:ext cx="3199884" cy="1274518"/>
          </a:xfrm>
          <a:prstGeom prst="bentConnector3">
            <a:avLst>
              <a:gd name="adj1" fmla="val 402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776B10D-5044-DB4F-9500-693CDE13F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7501" y="3131653"/>
            <a:ext cx="23018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Cloudformation</a:t>
            </a:r>
            <a:endParaRPr lang="en-US" altLang="de-DE" sz="1000" dirty="0"/>
          </a:p>
        </p:txBody>
      </p:sp>
      <p:cxnSp>
        <p:nvCxnSpPr>
          <p:cNvPr id="20" name="Gewinkelte Verbindung 19">
            <a:extLst>
              <a:ext uri="{FF2B5EF4-FFF2-40B4-BE49-F238E27FC236}">
                <a16:creationId xmlns:a16="http://schemas.microsoft.com/office/drawing/2014/main" id="{B6215250-C8DC-8147-B86A-5F7E675EC9C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843373" y="1912725"/>
            <a:ext cx="1915065" cy="497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260316-9482-DD4F-A050-2E4F914B0FD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0409327" y="3377874"/>
            <a:ext cx="349112" cy="102085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ingebuchteter Richtungspfeil 38">
            <a:extLst>
              <a:ext uri="{FF2B5EF4-FFF2-40B4-BE49-F238E27FC236}">
                <a16:creationId xmlns:a16="http://schemas.microsoft.com/office/drawing/2014/main" id="{1A824DF4-A724-9E4C-B702-26C5C9447117}"/>
              </a:ext>
            </a:extLst>
          </p:cNvPr>
          <p:cNvSpPr/>
          <p:nvPr/>
        </p:nvSpPr>
        <p:spPr>
          <a:xfrm>
            <a:off x="7962236" y="2580366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2</a:t>
            </a:r>
          </a:p>
        </p:txBody>
      </p:sp>
      <p:sp>
        <p:nvSpPr>
          <p:cNvPr id="40" name="Eingebuchteter Richtungspfeil 39">
            <a:extLst>
              <a:ext uri="{FF2B5EF4-FFF2-40B4-BE49-F238E27FC236}">
                <a16:creationId xmlns:a16="http://schemas.microsoft.com/office/drawing/2014/main" id="{C2366FD3-54BA-1343-8BE8-F74C9CB8BF15}"/>
              </a:ext>
            </a:extLst>
          </p:cNvPr>
          <p:cNvSpPr/>
          <p:nvPr/>
        </p:nvSpPr>
        <p:spPr>
          <a:xfrm>
            <a:off x="7274301" y="2580366"/>
            <a:ext cx="769852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1</a:t>
            </a:r>
          </a:p>
        </p:txBody>
      </p:sp>
      <p:sp>
        <p:nvSpPr>
          <p:cNvPr id="41" name="Eingebuchteter Richtungspfeil 40">
            <a:extLst>
              <a:ext uri="{FF2B5EF4-FFF2-40B4-BE49-F238E27FC236}">
                <a16:creationId xmlns:a16="http://schemas.microsoft.com/office/drawing/2014/main" id="{4B2690B7-02A0-F249-ABD2-B569EE745F2C}"/>
              </a:ext>
            </a:extLst>
          </p:cNvPr>
          <p:cNvSpPr/>
          <p:nvPr/>
        </p:nvSpPr>
        <p:spPr>
          <a:xfrm>
            <a:off x="8710955" y="2577770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3</a:t>
            </a:r>
          </a:p>
        </p:txBody>
      </p:sp>
      <p:pic>
        <p:nvPicPr>
          <p:cNvPr id="42" name="Graphic 47">
            <a:extLst>
              <a:ext uri="{FF2B5EF4-FFF2-40B4-BE49-F238E27FC236}">
                <a16:creationId xmlns:a16="http://schemas.microsoft.com/office/drawing/2014/main" id="{4723D77E-E680-344D-8A7D-54273D2F4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714" y="2903203"/>
            <a:ext cx="261725" cy="261725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9BAABDFE-CC6A-5F4E-BAA9-6B6224014183}"/>
              </a:ext>
            </a:extLst>
          </p:cNvPr>
          <p:cNvSpPr txBox="1"/>
          <p:nvPr/>
        </p:nvSpPr>
        <p:spPr>
          <a:xfrm>
            <a:off x="7242773" y="3125177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1</a:t>
            </a:r>
          </a:p>
        </p:txBody>
      </p:sp>
      <p:pic>
        <p:nvPicPr>
          <p:cNvPr id="44" name="Graphic 47">
            <a:extLst>
              <a:ext uri="{FF2B5EF4-FFF2-40B4-BE49-F238E27FC236}">
                <a16:creationId xmlns:a16="http://schemas.microsoft.com/office/drawing/2014/main" id="{5C5691AB-AC2C-7643-8EFB-4A70A9B3C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2426" y="2902954"/>
            <a:ext cx="261725" cy="261725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344086A0-CA48-664C-BE37-E6A8854FF49C}"/>
              </a:ext>
            </a:extLst>
          </p:cNvPr>
          <p:cNvSpPr txBox="1"/>
          <p:nvPr/>
        </p:nvSpPr>
        <p:spPr>
          <a:xfrm>
            <a:off x="7963308" y="3124928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2</a:t>
            </a:r>
          </a:p>
        </p:txBody>
      </p:sp>
      <p:pic>
        <p:nvPicPr>
          <p:cNvPr id="46" name="Graphic 47">
            <a:extLst>
              <a:ext uri="{FF2B5EF4-FFF2-40B4-BE49-F238E27FC236}">
                <a16:creationId xmlns:a16="http://schemas.microsoft.com/office/drawing/2014/main" id="{15BA3EB8-B0FA-3846-94DA-B4E7F950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8824" y="2904088"/>
            <a:ext cx="261725" cy="261725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45F305E3-AF12-994C-AE43-3A4C70F8E5B9}"/>
              </a:ext>
            </a:extLst>
          </p:cNvPr>
          <p:cNvSpPr txBox="1"/>
          <p:nvPr/>
        </p:nvSpPr>
        <p:spPr>
          <a:xfrm>
            <a:off x="8709706" y="3126062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3F4F4A8-6B73-194E-BC15-229230875CD7}"/>
              </a:ext>
            </a:extLst>
          </p:cNvPr>
          <p:cNvSpPr txBox="1"/>
          <p:nvPr/>
        </p:nvSpPr>
        <p:spPr>
          <a:xfrm>
            <a:off x="9182277" y="2717171"/>
            <a:ext cx="8055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………</a:t>
            </a:r>
            <a:endParaRPr lang="de-DE" sz="700" b="1" dirty="0"/>
          </a:p>
        </p:txBody>
      </p:sp>
      <p:pic>
        <p:nvPicPr>
          <p:cNvPr id="50" name="Graphic 47">
            <a:extLst>
              <a:ext uri="{FF2B5EF4-FFF2-40B4-BE49-F238E27FC236}">
                <a16:creationId xmlns:a16="http://schemas.microsoft.com/office/drawing/2014/main" id="{36AF4ECA-36D5-024A-A4C5-C0B18CFD7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9327" y="2419319"/>
            <a:ext cx="711200" cy="711200"/>
          </a:xfrm>
          <a:prstGeom prst="rect">
            <a:avLst/>
          </a:prstGeom>
        </p:spPr>
      </p:pic>
      <p:pic>
        <p:nvPicPr>
          <p:cNvPr id="29" name="Graphic 30">
            <a:extLst>
              <a:ext uri="{FF2B5EF4-FFF2-40B4-BE49-F238E27FC236}">
                <a16:creationId xmlns:a16="http://schemas.microsoft.com/office/drawing/2014/main" id="{B82C105F-14F7-9944-8BE1-381502C3B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636" y="5022501"/>
            <a:ext cx="711200" cy="711200"/>
          </a:xfrm>
          <a:prstGeom prst="rect">
            <a:avLst/>
          </a:prstGeom>
        </p:spPr>
      </p:pic>
      <p:pic>
        <p:nvPicPr>
          <p:cNvPr id="31" name="Graphic 47">
            <a:extLst>
              <a:ext uri="{FF2B5EF4-FFF2-40B4-BE49-F238E27FC236}">
                <a16:creationId xmlns:a16="http://schemas.microsoft.com/office/drawing/2014/main" id="{6EA99E88-45E6-7A4E-BF25-757DD3401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924" y="5022501"/>
            <a:ext cx="711200" cy="711200"/>
          </a:xfrm>
          <a:prstGeom prst="rect">
            <a:avLst/>
          </a:prstGeom>
        </p:spPr>
      </p:pic>
      <p:sp>
        <p:nvSpPr>
          <p:cNvPr id="32" name="TextBox 50">
            <a:extLst>
              <a:ext uri="{FF2B5EF4-FFF2-40B4-BE49-F238E27FC236}">
                <a16:creationId xmlns:a16="http://schemas.microsoft.com/office/drawing/2014/main" id="{9BC761B1-CEFC-A644-B18D-2467F2888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548" y="6282805"/>
            <a:ext cx="876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900" dirty="0"/>
              <a:t>Task</a:t>
            </a:r>
          </a:p>
        </p:txBody>
      </p:sp>
      <p:pic>
        <p:nvPicPr>
          <p:cNvPr id="33" name="Graphic 39">
            <a:extLst>
              <a:ext uri="{FF2B5EF4-FFF2-40B4-BE49-F238E27FC236}">
                <a16:creationId xmlns:a16="http://schemas.microsoft.com/office/drawing/2014/main" id="{51920227-5275-4240-8179-81ED56F387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1913" y="5812905"/>
            <a:ext cx="469900" cy="469900"/>
          </a:xfrm>
          <a:prstGeom prst="rect">
            <a:avLst/>
          </a:prstGeom>
        </p:spPr>
      </p:pic>
      <p:pic>
        <p:nvPicPr>
          <p:cNvPr id="34" name="Graphic 37">
            <a:extLst>
              <a:ext uri="{FF2B5EF4-FFF2-40B4-BE49-F238E27FC236}">
                <a16:creationId xmlns:a16="http://schemas.microsoft.com/office/drawing/2014/main" id="{D0EE8906-AE15-BE40-9109-9949B193B6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4039" y="5803380"/>
            <a:ext cx="469900" cy="469900"/>
          </a:xfrm>
          <a:prstGeom prst="rect">
            <a:avLst/>
          </a:prstGeom>
        </p:spPr>
      </p:pic>
      <p:sp>
        <p:nvSpPr>
          <p:cNvPr id="35" name="TextBox 50">
            <a:extLst>
              <a:ext uri="{FF2B5EF4-FFF2-40B4-BE49-F238E27FC236}">
                <a16:creationId xmlns:a16="http://schemas.microsoft.com/office/drawing/2014/main" id="{A9628909-D77E-4344-84F2-0A6E5F620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586" y="6267913"/>
            <a:ext cx="876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900" dirty="0"/>
              <a:t>Service</a:t>
            </a:r>
          </a:p>
        </p:txBody>
      </p:sp>
      <p:pic>
        <p:nvPicPr>
          <p:cNvPr id="37" name="Graphic 7">
            <a:extLst>
              <a:ext uri="{FF2B5EF4-FFF2-40B4-BE49-F238E27FC236}">
                <a16:creationId xmlns:a16="http://schemas.microsoft.com/office/drawing/2014/main" id="{C3980C89-4EB1-1047-AA26-57B81F3D2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6780" y="5026754"/>
            <a:ext cx="711200" cy="711200"/>
          </a:xfrm>
          <a:prstGeom prst="rect">
            <a:avLst/>
          </a:prstGeom>
        </p:spPr>
      </p:pic>
      <p:pic>
        <p:nvPicPr>
          <p:cNvPr id="38" name="Graphic 52">
            <a:extLst>
              <a:ext uri="{FF2B5EF4-FFF2-40B4-BE49-F238E27FC236}">
                <a16:creationId xmlns:a16="http://schemas.microsoft.com/office/drawing/2014/main" id="{08EEA7E7-87E1-1148-9D05-D43AFBA652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6492" y="5022501"/>
            <a:ext cx="711200" cy="711200"/>
          </a:xfrm>
          <a:prstGeom prst="rect">
            <a:avLst/>
          </a:prstGeom>
        </p:spPr>
      </p:pic>
      <p:pic>
        <p:nvPicPr>
          <p:cNvPr id="49" name="Graphic 30">
            <a:extLst>
              <a:ext uri="{FF2B5EF4-FFF2-40B4-BE49-F238E27FC236}">
                <a16:creationId xmlns:a16="http://schemas.microsoft.com/office/drawing/2014/main" id="{C2A1FA34-8C3C-7644-AA63-5FF33790BE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47068" y="5022501"/>
            <a:ext cx="711200" cy="7112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E3C5F41-4A95-3E41-BFB1-2E1F6F12880B}"/>
              </a:ext>
            </a:extLst>
          </p:cNvPr>
          <p:cNvSpPr/>
          <p:nvPr/>
        </p:nvSpPr>
        <p:spPr>
          <a:xfrm>
            <a:off x="6324600" y="4781550"/>
            <a:ext cx="5334000" cy="17171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8FDD479-7AA0-CD4D-A8FA-863D4F77A76A}"/>
              </a:ext>
            </a:extLst>
          </p:cNvPr>
          <p:cNvSpPr txBox="1"/>
          <p:nvPr/>
        </p:nvSpPr>
        <p:spPr>
          <a:xfrm>
            <a:off x="6320744" y="4524563"/>
            <a:ext cx="5333999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/>
              <a:t>Infrastructure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F3690C-CEC3-2F4A-AC24-0C62BF6DC5F3}"/>
              </a:ext>
            </a:extLst>
          </p:cNvPr>
          <p:cNvSpPr txBox="1"/>
          <p:nvPr/>
        </p:nvSpPr>
        <p:spPr>
          <a:xfrm>
            <a:off x="10037581" y="3695774"/>
            <a:ext cx="12781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Create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46835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1C8FDCD-D084-714B-9E53-529D7F7D5DAB}"/>
              </a:ext>
            </a:extLst>
          </p:cNvPr>
          <p:cNvSpPr txBox="1"/>
          <p:nvPr/>
        </p:nvSpPr>
        <p:spPr>
          <a:xfrm>
            <a:off x="314324" y="714375"/>
            <a:ext cx="603885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CodePipeline</a:t>
            </a:r>
            <a:r>
              <a:rPr lang="de-DE" dirty="0">
                <a:solidFill>
                  <a:schemeClr val="bg1"/>
                </a:solidFill>
              </a:rPr>
              <a:t> benötigt eine sog. „</a:t>
            </a:r>
            <a:r>
              <a:rPr lang="de-DE" dirty="0" err="1">
                <a:solidFill>
                  <a:schemeClr val="bg1"/>
                </a:solidFill>
              </a:rPr>
              <a:t>ServiceRole</a:t>
            </a:r>
            <a:r>
              <a:rPr lang="de-DE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407732-7617-7C40-A0D2-75007325896F}"/>
              </a:ext>
            </a:extLst>
          </p:cNvPr>
          <p:cNvSpPr txBox="1"/>
          <p:nvPr/>
        </p:nvSpPr>
        <p:spPr>
          <a:xfrm>
            <a:off x="314323" y="1133475"/>
            <a:ext cx="6038851" cy="1400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Diese Rolle benötigt </a:t>
            </a:r>
            <a:r>
              <a:rPr lang="de-DE" sz="1000" dirty="0" err="1"/>
              <a:t>Policies</a:t>
            </a:r>
            <a:r>
              <a:rPr lang="de-DE" sz="1000" dirty="0"/>
              <a:t> für die Services, die ich mit </a:t>
            </a:r>
            <a:r>
              <a:rPr lang="de-DE" sz="1000" dirty="0" err="1"/>
              <a:t>CodePipeline</a:t>
            </a:r>
            <a:r>
              <a:rPr lang="de-DE" sz="1000" dirty="0"/>
              <a:t> ausführen will.</a:t>
            </a:r>
            <a:br>
              <a:rPr lang="de-DE" sz="1000" dirty="0"/>
            </a:br>
            <a:r>
              <a:rPr lang="de-DE" sz="1000" dirty="0"/>
              <a:t>Bspw. Wenn meine </a:t>
            </a:r>
            <a:r>
              <a:rPr lang="de-DE" sz="1000" dirty="0" err="1"/>
              <a:t>CodePipeline</a:t>
            </a:r>
            <a:r>
              <a:rPr lang="de-DE" sz="1000" dirty="0"/>
              <a:t> Cloudformation </a:t>
            </a:r>
            <a:r>
              <a:rPr lang="de-DE" sz="1000" dirty="0" err="1"/>
              <a:t>deployen</a:t>
            </a:r>
            <a:r>
              <a:rPr lang="de-DE" sz="1000" dirty="0"/>
              <a:t> will, brauche ich eine Rolle welche Cloudformation Access erlaubt.</a:t>
            </a:r>
            <a:br>
              <a:rPr lang="de-DE" sz="1000" dirty="0"/>
            </a:br>
            <a:r>
              <a:rPr lang="de-DE" sz="1000" dirty="0"/>
              <a:t>Außerdem benötigt die Rolle noch:</a:t>
            </a:r>
            <a:br>
              <a:rPr lang="de-DE" sz="1000" dirty="0"/>
            </a:br>
            <a:r>
              <a:rPr lang="de-DE" sz="1000" dirty="0"/>
              <a:t>-</a:t>
            </a:r>
            <a:r>
              <a:rPr lang="de-DE" sz="1200" b="1" dirty="0"/>
              <a:t> </a:t>
            </a:r>
            <a:r>
              <a:rPr lang="de-DE" sz="1200" b="1" dirty="0" err="1"/>
              <a:t>Policy</a:t>
            </a:r>
            <a:r>
              <a:rPr lang="de-DE" sz="1200" b="1" dirty="0"/>
              <a:t> für S3 </a:t>
            </a:r>
            <a:r>
              <a:rPr lang="de-DE" sz="1000" dirty="0"/>
              <a:t>da S3 sozusagen der „</a:t>
            </a:r>
            <a:r>
              <a:rPr lang="de-DE" sz="1000" dirty="0" err="1"/>
              <a:t>Artefact</a:t>
            </a:r>
            <a:r>
              <a:rPr lang="de-DE" sz="1000" dirty="0"/>
              <a:t> Store“ ist. Also die </a:t>
            </a:r>
            <a:r>
              <a:rPr lang="de-DE" sz="1000" dirty="0" err="1"/>
              <a:t>ausgechecten</a:t>
            </a:r>
            <a:r>
              <a:rPr lang="de-DE" sz="1000" dirty="0"/>
              <a:t> Files werden hier ausgecheckt.</a:t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300" b="1" dirty="0"/>
              <a:t>IAM </a:t>
            </a:r>
            <a:r>
              <a:rPr lang="de-DE" sz="1300" b="1" dirty="0" err="1"/>
              <a:t>PassRole</a:t>
            </a:r>
            <a:r>
              <a:rPr lang="de-DE" sz="1300" b="1" dirty="0"/>
              <a:t> </a:t>
            </a:r>
            <a:r>
              <a:rPr lang="de-DE" sz="1000" dirty="0" err="1"/>
              <a:t>Policy</a:t>
            </a:r>
            <a:endParaRPr lang="de-DE" sz="1000" dirty="0"/>
          </a:p>
          <a:p>
            <a:endParaRPr lang="de-DE" sz="1000" dirty="0"/>
          </a:p>
          <a:p>
            <a:r>
              <a:rPr lang="de-DE" sz="1000" dirty="0">
                <a:sym typeface="Wingdings" pitchFamily="2" charset="2"/>
              </a:rPr>
              <a:t> </a:t>
            </a:r>
            <a:r>
              <a:rPr lang="de-DE" sz="1000" dirty="0" err="1">
                <a:sym typeface="Wingdings" pitchFamily="2" charset="2"/>
              </a:rPr>
              <a:t>Trusted</a:t>
            </a:r>
            <a:r>
              <a:rPr lang="de-DE" sz="1000" dirty="0">
                <a:sym typeface="Wingdings" pitchFamily="2" charset="2"/>
              </a:rPr>
              <a:t> </a:t>
            </a:r>
            <a:r>
              <a:rPr lang="de-DE" sz="1000" dirty="0" err="1">
                <a:sym typeface="Wingdings" pitchFamily="2" charset="2"/>
              </a:rPr>
              <a:t>Relationship</a:t>
            </a:r>
            <a:r>
              <a:rPr lang="de-DE" sz="1000" dirty="0">
                <a:sym typeface="Wingdings" pitchFamily="2" charset="2"/>
              </a:rPr>
              <a:t> der </a:t>
            </a:r>
            <a:r>
              <a:rPr lang="de-DE" sz="1000" dirty="0" err="1">
                <a:sym typeface="Wingdings" pitchFamily="2" charset="2"/>
              </a:rPr>
              <a:t>Role</a:t>
            </a:r>
            <a:r>
              <a:rPr lang="de-DE" sz="1000" dirty="0">
                <a:sym typeface="Wingdings" pitchFamily="2" charset="2"/>
              </a:rPr>
              <a:t> muss dann angepasst werden auf.  </a:t>
            </a:r>
            <a:r>
              <a:rPr lang="de-DE" sz="1000" dirty="0" err="1">
                <a:sym typeface="Wingdings" pitchFamily="2" charset="2"/>
              </a:rPr>
              <a:t>codepipeline.amazonaws.com</a:t>
            </a:r>
            <a:endParaRPr lang="de-DE" sz="1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5E7195-E654-0449-B410-0B67F9F875DD}"/>
              </a:ext>
            </a:extLst>
          </p:cNvPr>
          <p:cNvSpPr txBox="1"/>
          <p:nvPr/>
        </p:nvSpPr>
        <p:spPr>
          <a:xfrm>
            <a:off x="314323" y="2952750"/>
            <a:ext cx="3381375" cy="240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"Version": "2012-10-17",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"Statement": [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"Sid": "VisualEditor0",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Allow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"Action": [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iam:PassRole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"s3:*",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cloudformation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:*"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],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": "*"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927298-1A34-4B46-A092-9B6B9311A593}"/>
              </a:ext>
            </a:extLst>
          </p:cNvPr>
          <p:cNvSpPr txBox="1"/>
          <p:nvPr/>
        </p:nvSpPr>
        <p:spPr>
          <a:xfrm>
            <a:off x="314323" y="2724150"/>
            <a:ext cx="1590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Example</a:t>
            </a:r>
            <a:r>
              <a:rPr lang="de-DE" sz="1000" dirty="0"/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D73772-1D32-4D41-A585-48E1C9AD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48" y="1548892"/>
            <a:ext cx="4598924" cy="176154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BE5C321-3BF6-3741-A59C-D1A5FB3D168E}"/>
              </a:ext>
            </a:extLst>
          </p:cNvPr>
          <p:cNvCxnSpPr/>
          <p:nvPr/>
        </p:nvCxnSpPr>
        <p:spPr>
          <a:xfrm>
            <a:off x="5718048" y="2429663"/>
            <a:ext cx="1060704" cy="41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06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B0BC1F9-E2DE-C94C-BD22-83821E0C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85" y="1593022"/>
            <a:ext cx="7632955" cy="2409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E52A0FB-0764-1E46-BB39-BB17CE287A64}"/>
              </a:ext>
            </a:extLst>
          </p:cNvPr>
          <p:cNvSpPr/>
          <p:nvPr/>
        </p:nvSpPr>
        <p:spPr>
          <a:xfrm>
            <a:off x="1260710" y="3167097"/>
            <a:ext cx="726840" cy="1539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EA34BFE-5A71-EA42-9DD5-1BFADA344119}"/>
              </a:ext>
            </a:extLst>
          </p:cNvPr>
          <p:cNvSpPr/>
          <p:nvPr/>
        </p:nvSpPr>
        <p:spPr>
          <a:xfrm>
            <a:off x="7641787" y="1899488"/>
            <a:ext cx="996603" cy="31658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73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184C87-0DDC-B948-A8A8-B8C01398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452597"/>
            <a:ext cx="600907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E52A0FB-0764-1E46-BB39-BB17CE287A64}"/>
              </a:ext>
            </a:extLst>
          </p:cNvPr>
          <p:cNvSpPr/>
          <p:nvPr/>
        </p:nvSpPr>
        <p:spPr>
          <a:xfrm>
            <a:off x="4662588" y="2669943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4EEC61D-0EFE-954C-B241-8FA71052FFBC}"/>
              </a:ext>
            </a:extLst>
          </p:cNvPr>
          <p:cNvSpPr/>
          <p:nvPr/>
        </p:nvSpPr>
        <p:spPr>
          <a:xfrm>
            <a:off x="4662588" y="3673435"/>
            <a:ext cx="3134452" cy="41852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ige Legende 7">
            <a:extLst>
              <a:ext uri="{FF2B5EF4-FFF2-40B4-BE49-F238E27FC236}">
                <a16:creationId xmlns:a16="http://schemas.microsoft.com/office/drawing/2014/main" id="{0DDC98FB-ABA7-9742-AA19-0A4EEE370062}"/>
              </a:ext>
            </a:extLst>
          </p:cNvPr>
          <p:cNvSpPr/>
          <p:nvPr/>
        </p:nvSpPr>
        <p:spPr>
          <a:xfrm>
            <a:off x="6804603" y="2454865"/>
            <a:ext cx="3000896" cy="634823"/>
          </a:xfrm>
          <a:prstGeom prst="wedgeRectCallout">
            <a:avLst>
              <a:gd name="adj1" fmla="val -67887"/>
              <a:gd name="adj2" fmla="val 144204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wähle ich die Codepipeline-</a:t>
            </a:r>
            <a:r>
              <a:rPr lang="de-DE" sz="1000" dirty="0" err="1">
                <a:solidFill>
                  <a:schemeClr val="tx1"/>
                </a:solidFill>
              </a:rPr>
              <a:t>ServiceRol</a:t>
            </a:r>
            <a:r>
              <a:rPr lang="de-DE" sz="1000" dirty="0">
                <a:solidFill>
                  <a:schemeClr val="tx1"/>
                </a:solidFill>
              </a:rPr>
              <a:t> aus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die ich vorher erstellt habe.</a:t>
            </a:r>
          </a:p>
        </p:txBody>
      </p:sp>
    </p:spTree>
    <p:extLst>
      <p:ext uri="{BB962C8B-B14F-4D97-AF65-F5344CB8AC3E}">
        <p14:creationId xmlns:p14="http://schemas.microsoft.com/office/powerpoint/2010/main" val="125496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6D788E0-3774-EC41-BC7B-3CD87160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87" y="2486741"/>
            <a:ext cx="662075" cy="66207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94376D-FE4A-DF4C-85E3-AAB9BDDAE748}"/>
              </a:ext>
            </a:extLst>
          </p:cNvPr>
          <p:cNvSpPr txBox="1"/>
          <p:nvPr/>
        </p:nvSpPr>
        <p:spPr>
          <a:xfrm>
            <a:off x="4590668" y="3148816"/>
            <a:ext cx="114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CloudWach</a:t>
            </a:r>
            <a:r>
              <a:rPr lang="de-DE" sz="1000" dirty="0"/>
              <a:t> Alarm</a:t>
            </a:r>
          </a:p>
        </p:txBody>
      </p:sp>
      <p:pic>
        <p:nvPicPr>
          <p:cNvPr id="4" name="Grafik 3" descr="Statistik">
            <a:extLst>
              <a:ext uri="{FF2B5EF4-FFF2-40B4-BE49-F238E27FC236}">
                <a16:creationId xmlns:a16="http://schemas.microsoft.com/office/drawing/2014/main" id="{C224DD3B-6E4E-174D-9F0E-BA60E8B02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585" y="2366969"/>
            <a:ext cx="662075" cy="6620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3CDBD7-0C91-9C4F-8FA5-9FC2E537EFA6}"/>
              </a:ext>
            </a:extLst>
          </p:cNvPr>
          <p:cNvSpPr txBox="1"/>
          <p:nvPr/>
        </p:nvSpPr>
        <p:spPr>
          <a:xfrm>
            <a:off x="8736156" y="2994855"/>
            <a:ext cx="174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CloudWach</a:t>
            </a:r>
            <a:r>
              <a:rPr lang="de-DE" sz="1000" dirty="0"/>
              <a:t> </a:t>
            </a:r>
            <a:r>
              <a:rPr lang="de-DE" sz="1000" dirty="0" err="1"/>
              <a:t>Metric</a:t>
            </a:r>
            <a:br>
              <a:rPr lang="de-DE" sz="1000" dirty="0"/>
            </a:b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CapacityProviderReservation</a:t>
            </a:r>
            <a:endParaRPr lang="de-DE" sz="1000" b="1" dirty="0"/>
          </a:p>
        </p:txBody>
      </p:sp>
      <p:pic>
        <p:nvPicPr>
          <p:cNvPr id="6" name="Graphic 33">
            <a:extLst>
              <a:ext uri="{FF2B5EF4-FFF2-40B4-BE49-F238E27FC236}">
                <a16:creationId xmlns:a16="http://schemas.microsoft.com/office/drawing/2014/main" id="{E3139F4B-7841-FA4A-94E7-650B99EE0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7154" y="3395037"/>
            <a:ext cx="424065" cy="424065"/>
          </a:xfrm>
          <a:prstGeom prst="rect">
            <a:avLst/>
          </a:prstGeom>
        </p:spPr>
      </p:pic>
      <p:sp>
        <p:nvSpPr>
          <p:cNvPr id="7" name="Zierrahmen 6">
            <a:extLst>
              <a:ext uri="{FF2B5EF4-FFF2-40B4-BE49-F238E27FC236}">
                <a16:creationId xmlns:a16="http://schemas.microsoft.com/office/drawing/2014/main" id="{E1C4415B-7E90-B549-9730-12AD843431B3}"/>
              </a:ext>
            </a:extLst>
          </p:cNvPr>
          <p:cNvSpPr/>
          <p:nvPr/>
        </p:nvSpPr>
        <p:spPr>
          <a:xfrm>
            <a:off x="6623544" y="3819102"/>
            <a:ext cx="1091286" cy="291068"/>
          </a:xfrm>
          <a:prstGeom prst="plaque">
            <a:avLst/>
          </a:prstGeom>
          <a:solidFill>
            <a:srgbClr val="FF40FF">
              <a:alpha val="20000"/>
            </a:srgbClr>
          </a:solidFill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Target-tracking-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scaling</a:t>
            </a:r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policy</a:t>
            </a:r>
            <a:endParaRPr lang="de-DE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F51D894-5159-ED49-A0CA-0135B4D1FDB7}"/>
              </a:ext>
            </a:extLst>
          </p:cNvPr>
          <p:cNvSpPr/>
          <p:nvPr/>
        </p:nvSpPr>
        <p:spPr>
          <a:xfrm>
            <a:off x="1713116" y="2900176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BC327156-1018-504F-9590-29E1F2A92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6087" y="2751634"/>
            <a:ext cx="177144" cy="192854"/>
          </a:xfrm>
          <a:prstGeom prst="rect">
            <a:avLst/>
          </a:prstGeom>
        </p:spPr>
      </p:pic>
      <p:pic>
        <p:nvPicPr>
          <p:cNvPr id="10" name="Graphic 24">
            <a:extLst>
              <a:ext uri="{FF2B5EF4-FFF2-40B4-BE49-F238E27FC236}">
                <a16:creationId xmlns:a16="http://schemas.microsoft.com/office/drawing/2014/main" id="{E4A169E8-BEAA-E848-BE77-9194FE6349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75446" y="3059783"/>
            <a:ext cx="198389" cy="198389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91EF24D2-34B8-7748-9B12-104FD9B1C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3328" y="3059783"/>
            <a:ext cx="198389" cy="19838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1A47074-F643-8842-B4DA-F2E6DA39F6D2}"/>
              </a:ext>
            </a:extLst>
          </p:cNvPr>
          <p:cNvCxnSpPr>
            <a:cxnSpLocks/>
          </p:cNvCxnSpPr>
          <p:nvPr/>
        </p:nvCxnSpPr>
        <p:spPr>
          <a:xfrm>
            <a:off x="4170019" y="3059783"/>
            <a:ext cx="236896" cy="8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FCBD888-A207-774E-B0F8-C6C90DDE45B6}"/>
              </a:ext>
            </a:extLst>
          </p:cNvPr>
          <p:cNvCxnSpPr>
            <a:cxnSpLocks/>
          </p:cNvCxnSpPr>
          <p:nvPr/>
        </p:nvCxnSpPr>
        <p:spPr>
          <a:xfrm>
            <a:off x="5736180" y="2940622"/>
            <a:ext cx="994229" cy="52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1BC6B92-C366-6E42-88C5-61265F61E8EC}"/>
              </a:ext>
            </a:extLst>
          </p:cNvPr>
          <p:cNvSpPr txBox="1"/>
          <p:nvPr/>
        </p:nvSpPr>
        <p:spPr>
          <a:xfrm rot="1706612">
            <a:off x="5752925" y="3077260"/>
            <a:ext cx="1156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Trigger </a:t>
            </a:r>
            <a:r>
              <a:rPr lang="de-DE" sz="800" dirty="0" err="1"/>
              <a:t>scaling-policy</a:t>
            </a:r>
            <a:endParaRPr lang="de-DE" sz="8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4BE2E60-CDC8-A944-87A9-BC1CEC9C88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851" y="1479679"/>
            <a:ext cx="1727929" cy="32514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7446AD2-010E-0544-9943-8E01A898BA1C}"/>
              </a:ext>
            </a:extLst>
          </p:cNvPr>
          <p:cNvSpPr txBox="1"/>
          <p:nvPr/>
        </p:nvSpPr>
        <p:spPr>
          <a:xfrm rot="19578119">
            <a:off x="7697879" y="3591857"/>
            <a:ext cx="1271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Policy</a:t>
            </a:r>
            <a:r>
              <a:rPr lang="de-DE" sz="800" dirty="0"/>
              <a:t> horcht auf </a:t>
            </a:r>
            <a:r>
              <a:rPr lang="de-DE" sz="800" dirty="0" err="1"/>
              <a:t>Metric</a:t>
            </a:r>
            <a:endParaRPr lang="de-DE" sz="8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8B5ABB9-0418-8547-8BD6-AE8F81F27B7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714830" y="3332844"/>
            <a:ext cx="1021326" cy="631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>
            <a:extLst>
              <a:ext uri="{FF2B5EF4-FFF2-40B4-BE49-F238E27FC236}">
                <a16:creationId xmlns:a16="http://schemas.microsoft.com/office/drawing/2014/main" id="{EFAEFB53-76FC-4C43-AC9C-76B20E0148DE}"/>
              </a:ext>
            </a:extLst>
          </p:cNvPr>
          <p:cNvCxnSpPr>
            <a:stCxn id="9" idx="0"/>
            <a:endCxn id="17" idx="1"/>
          </p:cNvCxnSpPr>
          <p:nvPr/>
        </p:nvCxnSpPr>
        <p:spPr>
          <a:xfrm rot="5400000" flipH="1" flipV="1">
            <a:off x="2676065" y="1190848"/>
            <a:ext cx="1109381" cy="2012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2B915C5-04F9-C046-B3C2-A4798FC6A41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19934" y="1676442"/>
            <a:ext cx="3686689" cy="690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CE4A3D3-F7BA-A647-A63C-9A1BC3C89B6F}"/>
              </a:ext>
            </a:extLst>
          </p:cNvPr>
          <p:cNvSpPr txBox="1"/>
          <p:nvPr/>
        </p:nvSpPr>
        <p:spPr>
          <a:xfrm>
            <a:off x="5910789" y="1506151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0070C0"/>
                </a:solidFill>
              </a:rPr>
              <a:t>Publish</a:t>
            </a:r>
            <a:r>
              <a:rPr lang="de-DE" sz="700" dirty="0">
                <a:solidFill>
                  <a:srgbClr val="0070C0"/>
                </a:solidFill>
              </a:rPr>
              <a:t> </a:t>
            </a:r>
            <a:r>
              <a:rPr lang="de-DE" sz="700" dirty="0" err="1">
                <a:solidFill>
                  <a:srgbClr val="0070C0"/>
                </a:solidFill>
              </a:rPr>
              <a:t>metrics</a:t>
            </a:r>
            <a:endParaRPr lang="de-DE" sz="700" dirty="0">
              <a:solidFill>
                <a:srgbClr val="0070C0"/>
              </a:solidFill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3AA3481-A9B9-CD44-911C-C83531B72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2327" y="2777860"/>
            <a:ext cx="1727929" cy="325148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2CD2953-E7E3-DC47-8223-E9052A9F0E78}"/>
              </a:ext>
            </a:extLst>
          </p:cNvPr>
          <p:cNvCxnSpPr>
            <a:cxnSpLocks/>
          </p:cNvCxnSpPr>
          <p:nvPr/>
        </p:nvCxnSpPr>
        <p:spPr>
          <a:xfrm flipH="1">
            <a:off x="2800433" y="3129233"/>
            <a:ext cx="269381" cy="18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C07660E4-388C-0841-88AB-F61926E055F5}"/>
              </a:ext>
            </a:extLst>
          </p:cNvPr>
          <p:cNvSpPr txBox="1"/>
          <p:nvPr/>
        </p:nvSpPr>
        <p:spPr>
          <a:xfrm>
            <a:off x="2897287" y="3239771"/>
            <a:ext cx="96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0070C0"/>
                </a:solidFill>
              </a:rPr>
              <a:t>Scale</a:t>
            </a:r>
            <a:r>
              <a:rPr lang="de-DE" sz="700" dirty="0">
                <a:solidFill>
                  <a:srgbClr val="0070C0"/>
                </a:solidFill>
              </a:rPr>
              <a:t>, </a:t>
            </a:r>
            <a:r>
              <a:rPr lang="de-DE" sz="700" dirty="0" err="1">
                <a:solidFill>
                  <a:srgbClr val="0070C0"/>
                </a:solidFill>
              </a:rPr>
              <a:t>based</a:t>
            </a:r>
            <a:r>
              <a:rPr lang="de-DE" sz="700" dirty="0">
                <a:solidFill>
                  <a:srgbClr val="0070C0"/>
                </a:solidFill>
              </a:rPr>
              <a:t> on </a:t>
            </a:r>
            <a:r>
              <a:rPr lang="de-DE" sz="700" dirty="0" err="1">
                <a:solidFill>
                  <a:srgbClr val="0070C0"/>
                </a:solidFill>
              </a:rPr>
              <a:t>CloudWatch</a:t>
            </a:r>
            <a:r>
              <a:rPr lang="de-DE" sz="700" dirty="0">
                <a:solidFill>
                  <a:srgbClr val="0070C0"/>
                </a:solidFill>
              </a:rPr>
              <a:t> </a:t>
            </a:r>
            <a:r>
              <a:rPr lang="de-DE" sz="700" dirty="0" err="1">
                <a:solidFill>
                  <a:srgbClr val="0070C0"/>
                </a:solidFill>
              </a:rPr>
              <a:t>alarm</a:t>
            </a:r>
            <a:endParaRPr lang="de-DE" sz="700" dirty="0">
              <a:solidFill>
                <a:srgbClr val="0070C0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0F6C9A1-C985-584E-BF12-395ABC3CADFF}"/>
              </a:ext>
            </a:extLst>
          </p:cNvPr>
          <p:cNvSpPr txBox="1"/>
          <p:nvPr/>
        </p:nvSpPr>
        <p:spPr>
          <a:xfrm>
            <a:off x="2167098" y="1486957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0070C0"/>
                </a:solidFill>
              </a:rPr>
              <a:t> send </a:t>
            </a:r>
            <a:r>
              <a:rPr lang="de-DE" sz="700" dirty="0" err="1">
                <a:solidFill>
                  <a:srgbClr val="0070C0"/>
                </a:solidFill>
              </a:rPr>
              <a:t>metrics</a:t>
            </a:r>
            <a:endParaRPr lang="de-DE" sz="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2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CB8ED4D-E890-E24F-B07A-0224D617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1" y="1063889"/>
            <a:ext cx="6499587" cy="4730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0E5ECD6-3FB3-794F-9034-D742124D532C}"/>
              </a:ext>
            </a:extLst>
          </p:cNvPr>
          <p:cNvSpPr/>
          <p:nvPr/>
        </p:nvSpPr>
        <p:spPr>
          <a:xfrm>
            <a:off x="2306651" y="2387138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970F889F-1346-FF4A-B2CC-A95DF73ACB17}"/>
              </a:ext>
            </a:extLst>
          </p:cNvPr>
          <p:cNvSpPr/>
          <p:nvPr/>
        </p:nvSpPr>
        <p:spPr>
          <a:xfrm>
            <a:off x="4382677" y="2454865"/>
            <a:ext cx="3140675" cy="853943"/>
          </a:xfrm>
          <a:prstGeom prst="wedgeRectCallout">
            <a:avLst>
              <a:gd name="adj1" fmla="val -86456"/>
              <a:gd name="adj2" fmla="val 25487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Bei „Connect“ werde ich auf </a:t>
            </a:r>
            <a:r>
              <a:rPr lang="de-DE" sz="1000" dirty="0" err="1">
                <a:solidFill>
                  <a:schemeClr val="tx1"/>
                </a:solidFill>
              </a:rPr>
              <a:t>github</a:t>
            </a:r>
            <a:r>
              <a:rPr lang="de-DE" sz="1000" dirty="0">
                <a:solidFill>
                  <a:schemeClr val="tx1"/>
                </a:solidFill>
              </a:rPr>
              <a:t> weitergeleitet. Hier dann </a:t>
            </a:r>
            <a:r>
              <a:rPr lang="de-DE" sz="1000" dirty="0" err="1">
                <a:solidFill>
                  <a:schemeClr val="tx1"/>
                </a:solidFill>
              </a:rPr>
              <a:t>UserName+PW</a:t>
            </a:r>
            <a:r>
              <a:rPr lang="de-DE" sz="1000" dirty="0">
                <a:solidFill>
                  <a:schemeClr val="tx1"/>
                </a:solidFill>
              </a:rPr>
              <a:t> eingeben. Anschließend wird das </a:t>
            </a:r>
            <a:r>
              <a:rPr lang="de-DE" sz="1000" dirty="0" err="1">
                <a:solidFill>
                  <a:schemeClr val="tx1"/>
                </a:solidFill>
              </a:rPr>
              <a:t>gitHub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repo</a:t>
            </a:r>
            <a:r>
              <a:rPr lang="de-DE" sz="1000" dirty="0">
                <a:solidFill>
                  <a:schemeClr val="tx1"/>
                </a:solidFill>
              </a:rPr>
              <a:t> hier mit AWS verbunden. Ich sehe dann in “Repository“ und „</a:t>
            </a:r>
            <a:r>
              <a:rPr lang="de-DE" sz="1000" dirty="0" err="1">
                <a:solidFill>
                  <a:schemeClr val="tx1"/>
                </a:solidFill>
              </a:rPr>
              <a:t>Branch</a:t>
            </a:r>
            <a:r>
              <a:rPr lang="de-DE" sz="1000" dirty="0">
                <a:solidFill>
                  <a:schemeClr val="tx1"/>
                </a:solidFill>
              </a:rPr>
              <a:t>“ die akt. </a:t>
            </a:r>
            <a:r>
              <a:rPr lang="de-DE" sz="1000" dirty="0" err="1">
                <a:solidFill>
                  <a:schemeClr val="tx1"/>
                </a:solidFill>
              </a:rPr>
              <a:t>Verfübaren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Repos</a:t>
            </a:r>
            <a:r>
              <a:rPr lang="de-DE" sz="1000" dirty="0">
                <a:solidFill>
                  <a:schemeClr val="tx1"/>
                </a:solidFill>
              </a:rPr>
              <a:t> und </a:t>
            </a:r>
            <a:r>
              <a:rPr lang="de-DE" sz="1000" dirty="0" err="1">
                <a:solidFill>
                  <a:schemeClr val="tx1"/>
                </a:solidFill>
              </a:rPr>
              <a:t>Branches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9CA9DC6-8680-A34A-9F21-5F1FC52332BC}"/>
              </a:ext>
            </a:extLst>
          </p:cNvPr>
          <p:cNvSpPr/>
          <p:nvPr/>
        </p:nvSpPr>
        <p:spPr>
          <a:xfrm>
            <a:off x="2306651" y="2956686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48B8B3-3944-E240-AC39-725F832394D7}"/>
              </a:ext>
            </a:extLst>
          </p:cNvPr>
          <p:cNvSpPr txBox="1"/>
          <p:nvPr/>
        </p:nvSpPr>
        <p:spPr>
          <a:xfrm>
            <a:off x="8044249" y="1311029"/>
            <a:ext cx="3632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err="1"/>
              <a:t>GitHub</a:t>
            </a:r>
            <a:r>
              <a:rPr lang="de-DE" b="1" dirty="0"/>
              <a:t> </a:t>
            </a:r>
            <a:r>
              <a:rPr lang="de-DE" b="1" dirty="0" err="1"/>
              <a:t>Organization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C414C3-F179-9A4E-89BD-B21DCDCCAEE5}"/>
              </a:ext>
            </a:extLst>
          </p:cNvPr>
          <p:cNvSpPr txBox="1"/>
          <p:nvPr/>
        </p:nvSpPr>
        <p:spPr>
          <a:xfrm>
            <a:off x="8044249" y="1759986"/>
            <a:ext cx="3632886" cy="938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/>
              <a:t>Auf meine </a:t>
            </a:r>
            <a:r>
              <a:rPr lang="de-DE" sz="1100" b="1" dirty="0" err="1"/>
              <a:t>Organization</a:t>
            </a:r>
            <a:r>
              <a:rPr lang="de-DE" sz="1100" b="1" dirty="0"/>
              <a:t> (Sammlung von </a:t>
            </a:r>
            <a:r>
              <a:rPr lang="de-DE" sz="1100" b="1" dirty="0" err="1"/>
              <a:t>Repos</a:t>
            </a:r>
            <a:r>
              <a:rPr lang="de-DE" sz="1100" b="1" dirty="0"/>
              <a:t>) gehen </a:t>
            </a:r>
            <a:r>
              <a:rPr lang="de-DE" sz="1100" b="1" dirty="0">
                <a:sym typeface="Wingdings" pitchFamily="2" charset="2"/>
              </a:rPr>
              <a:t> Settings  Third Party Access –&gt; Alle </a:t>
            </a:r>
            <a:r>
              <a:rPr lang="de-DE" sz="1100" b="1" dirty="0" err="1">
                <a:sym typeface="Wingdings" pitchFamily="2" charset="2"/>
              </a:rPr>
              <a:t>Restrictions</a:t>
            </a:r>
            <a:r>
              <a:rPr lang="de-DE" sz="1100" b="1" dirty="0">
                <a:sym typeface="Wingdings" pitchFamily="2" charset="2"/>
              </a:rPr>
              <a:t> rausnehmen.</a:t>
            </a:r>
            <a:br>
              <a:rPr lang="de-DE" sz="1100" b="1" dirty="0">
                <a:sym typeface="Wingdings" pitchFamily="2" charset="2"/>
              </a:rPr>
            </a:br>
            <a:br>
              <a:rPr lang="de-DE" sz="1100" b="1" dirty="0">
                <a:sym typeface="Wingdings" pitchFamily="2" charset="2"/>
              </a:rPr>
            </a:br>
            <a:r>
              <a:rPr lang="de-DE" sz="1100" b="1" dirty="0">
                <a:sym typeface="Wingdings" pitchFamily="2" charset="2"/>
              </a:rPr>
              <a:t> Dann erscheinen die </a:t>
            </a:r>
            <a:r>
              <a:rPr lang="de-DE" sz="1100" b="1" dirty="0" err="1">
                <a:sym typeface="Wingdings" pitchFamily="2" charset="2"/>
              </a:rPr>
              <a:t>Repos</a:t>
            </a:r>
            <a:r>
              <a:rPr lang="de-DE" sz="1100" b="1" dirty="0">
                <a:sym typeface="Wingdings" pitchFamily="2" charset="2"/>
              </a:rPr>
              <a:t> auch hier in AWS</a:t>
            </a: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377630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59F9E62-E964-6643-81FE-2118B62E09A6}"/>
              </a:ext>
            </a:extLst>
          </p:cNvPr>
          <p:cNvSpPr txBox="1"/>
          <p:nvPr/>
        </p:nvSpPr>
        <p:spPr>
          <a:xfrm>
            <a:off x="3200399" y="2056548"/>
            <a:ext cx="5399903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Skip </a:t>
            </a:r>
            <a:r>
              <a:rPr lang="de-DE" sz="2000" b="1" dirty="0" err="1"/>
              <a:t>BuildStage</a:t>
            </a:r>
            <a:r>
              <a:rPr lang="de-DE" sz="2000" b="1" dirty="0"/>
              <a:t> als </a:t>
            </a:r>
            <a:r>
              <a:rPr lang="de-DE" sz="2000" b="1" dirty="0" err="1"/>
              <a:t>nächtes</a:t>
            </a:r>
            <a:r>
              <a:rPr lang="de-DE" sz="2000" b="1" dirty="0"/>
              <a:t>, da ich hier ja Cloudformation </a:t>
            </a:r>
            <a:r>
              <a:rPr lang="de-DE" sz="2000" b="1" dirty="0" err="1"/>
              <a:t>deployen</a:t>
            </a:r>
            <a:r>
              <a:rPr lang="de-DE" sz="2000" b="1" dirty="0"/>
              <a:t> will und keinen </a:t>
            </a:r>
            <a:r>
              <a:rPr lang="de-DE" sz="2000" b="1" dirty="0" err="1"/>
              <a:t>Build</a:t>
            </a:r>
            <a:r>
              <a:rPr lang="de-DE" sz="2000" b="1" dirty="0"/>
              <a:t> (</a:t>
            </a:r>
            <a:r>
              <a:rPr lang="de-DE" sz="2000" b="1" dirty="0" err="1"/>
              <a:t>mvn</a:t>
            </a:r>
            <a:r>
              <a:rPr lang="de-DE" sz="2000" b="1" dirty="0"/>
              <a:t> clean </a:t>
            </a:r>
            <a:r>
              <a:rPr lang="de-DE" sz="2000" b="1" dirty="0" err="1"/>
              <a:t>install</a:t>
            </a:r>
            <a:r>
              <a:rPr lang="de-DE" sz="2000" b="1" dirty="0"/>
              <a:t> o.ä., </a:t>
            </a:r>
            <a:r>
              <a:rPr lang="de-DE" sz="2000" b="1" dirty="0" err="1"/>
              <a:t>unittests</a:t>
            </a:r>
            <a:r>
              <a:rPr lang="de-DE" sz="2000" b="1" dirty="0"/>
              <a:t> etc… brauche)</a:t>
            </a:r>
          </a:p>
        </p:txBody>
      </p:sp>
    </p:spTree>
    <p:extLst>
      <p:ext uri="{BB962C8B-B14F-4D97-AF65-F5344CB8AC3E}">
        <p14:creationId xmlns:p14="http://schemas.microsoft.com/office/powerpoint/2010/main" val="3160118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90F1BA-7476-7E46-ACB7-A718B0A2C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1" y="549875"/>
            <a:ext cx="7271123" cy="5758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2E5E1DD-DAD4-3B4F-86F9-9F3A96BB5C93}"/>
              </a:ext>
            </a:extLst>
          </p:cNvPr>
          <p:cNvSpPr/>
          <p:nvPr/>
        </p:nvSpPr>
        <p:spPr>
          <a:xfrm>
            <a:off x="2343721" y="2523062"/>
            <a:ext cx="1659710" cy="2494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8E8AFCF-D872-9C48-A7BB-6207DF4A0B88}"/>
              </a:ext>
            </a:extLst>
          </p:cNvPr>
          <p:cNvSpPr/>
          <p:nvPr/>
        </p:nvSpPr>
        <p:spPr>
          <a:xfrm>
            <a:off x="2343720" y="4918055"/>
            <a:ext cx="3681941" cy="3807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94CFA4C-1D56-4A49-B2CC-A707F06B397D}"/>
              </a:ext>
            </a:extLst>
          </p:cNvPr>
          <p:cNvSpPr/>
          <p:nvPr/>
        </p:nvSpPr>
        <p:spPr>
          <a:xfrm>
            <a:off x="2343720" y="5826593"/>
            <a:ext cx="3681941" cy="3807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22799D4-EF6D-3347-B6A3-23553EA03526}"/>
              </a:ext>
            </a:extLst>
          </p:cNvPr>
          <p:cNvSpPr/>
          <p:nvPr/>
        </p:nvSpPr>
        <p:spPr>
          <a:xfrm>
            <a:off x="2343720" y="3697110"/>
            <a:ext cx="1659710" cy="2494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BB6D77-CDAB-C44D-ABDE-FF3957634800}"/>
              </a:ext>
            </a:extLst>
          </p:cNvPr>
          <p:cNvSpPr txBox="1"/>
          <p:nvPr/>
        </p:nvSpPr>
        <p:spPr>
          <a:xfrm>
            <a:off x="7961376" y="3352800"/>
            <a:ext cx="3572256" cy="25391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Referenzieren der </a:t>
            </a:r>
            <a:r>
              <a:rPr lang="de-DE" dirty="0" err="1"/>
              <a:t>Repo-Folderstruktur</a:t>
            </a:r>
            <a:r>
              <a:rPr lang="de-DE" dirty="0"/>
              <a:t> in </a:t>
            </a:r>
            <a:r>
              <a:rPr lang="de-DE" dirty="0" err="1"/>
              <a:t>github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aws-infrastructure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stacks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vpc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template.yaml</a:t>
            </a:r>
            <a:b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</a:b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	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prod.json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FAAC68E-D806-C84E-88BF-F563BA6D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96" y="5969880"/>
            <a:ext cx="4392968" cy="7833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4E9EE5-F132-9448-9802-C2F9D3A5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186" y="202692"/>
            <a:ext cx="3565398" cy="1929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hteckige Legende 9">
            <a:extLst>
              <a:ext uri="{FF2B5EF4-FFF2-40B4-BE49-F238E27FC236}">
                <a16:creationId xmlns:a16="http://schemas.microsoft.com/office/drawing/2014/main" id="{840CD95A-98ED-C844-A196-6A02F2D95EC2}"/>
              </a:ext>
            </a:extLst>
          </p:cNvPr>
          <p:cNvSpPr/>
          <p:nvPr/>
        </p:nvSpPr>
        <p:spPr>
          <a:xfrm>
            <a:off x="8862164" y="2168778"/>
            <a:ext cx="3140675" cy="940182"/>
          </a:xfrm>
          <a:prstGeom prst="wedgeRectCallout">
            <a:avLst>
              <a:gd name="adj1" fmla="val -12699"/>
              <a:gd name="adj2" fmla="val -167257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gibt an was Cloudformation darf.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Wenn bspw. Der Cloudformation-Stack ein VPC anlegt, dann muss 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hier </a:t>
            </a:r>
            <a:r>
              <a:rPr lang="de-DE" sz="1000" dirty="0" err="1">
                <a:solidFill>
                  <a:schemeClr val="tx1"/>
                </a:solidFill>
              </a:rPr>
              <a:t>erlaubnis</a:t>
            </a:r>
            <a:r>
              <a:rPr lang="de-DE" sz="1000" dirty="0">
                <a:solidFill>
                  <a:schemeClr val="tx1"/>
                </a:solidFill>
              </a:rPr>
              <a:t> für VPC haben.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TrustedRelationship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für diese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Role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ist: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cloudformation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…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73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26683B56-41E7-9747-9945-6CC93813AF58}"/>
              </a:ext>
            </a:extLst>
          </p:cNvPr>
          <p:cNvSpPr/>
          <p:nvPr/>
        </p:nvSpPr>
        <p:spPr>
          <a:xfrm>
            <a:off x="3477717" y="1229193"/>
            <a:ext cx="8455083" cy="53445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95919261-8DBF-3A46-854B-2223ECD86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945" y="1226925"/>
            <a:ext cx="318122" cy="33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713053-AC8A-A840-9D71-7EB68BEC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7" y="2968892"/>
            <a:ext cx="541173" cy="5411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BC9687-D522-9349-90C6-EA290CBD9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18" y="2989556"/>
            <a:ext cx="1388991" cy="46214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022800-5BB3-8C4B-AA55-881FAB903CA3}"/>
              </a:ext>
            </a:extLst>
          </p:cNvPr>
          <p:cNvCxnSpPr>
            <a:cxnSpLocks/>
          </p:cNvCxnSpPr>
          <p:nvPr/>
        </p:nvCxnSpPr>
        <p:spPr>
          <a:xfrm flipV="1">
            <a:off x="673440" y="3226508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>
            <a:extLst>
              <a:ext uri="{FF2B5EF4-FFF2-40B4-BE49-F238E27FC236}">
                <a16:creationId xmlns:a16="http://schemas.microsoft.com/office/drawing/2014/main" id="{012BDD31-A737-5F47-8146-A85F9AE0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948" y="3580943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F9DFCE4C-49F8-6C40-8D51-712047EDF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089" y="2831643"/>
            <a:ext cx="711200" cy="7112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CB20653-8C27-1B4D-9D27-9C7217C2B4C8}"/>
              </a:ext>
            </a:extLst>
          </p:cNvPr>
          <p:cNvCxnSpPr>
            <a:cxnSpLocks/>
          </p:cNvCxnSpPr>
          <p:nvPr/>
        </p:nvCxnSpPr>
        <p:spPr>
          <a:xfrm flipV="1">
            <a:off x="3223223" y="3207052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9EC46968-C129-CA49-BD4A-4647A492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6930" y="2270735"/>
            <a:ext cx="12333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CodeBuild</a:t>
            </a:r>
            <a:endParaRPr lang="en-US" altLang="de-DE" sz="1000" dirty="0"/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9B30734A-90A9-3446-852F-631672E4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027" y="1557125"/>
            <a:ext cx="711200" cy="711200"/>
          </a:xfrm>
          <a:prstGeom prst="rect">
            <a:avLst/>
          </a:prstGeom>
        </p:spPr>
      </p:pic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E209F6AB-3EAC-E54D-9FE2-8EE123CA59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32289" y="1912725"/>
            <a:ext cx="3060738" cy="1274518"/>
          </a:xfrm>
          <a:prstGeom prst="bentConnector3">
            <a:avLst>
              <a:gd name="adj1" fmla="val 286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776B10D-5044-DB4F-9500-693CDE13F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8017" y="3131653"/>
            <a:ext cx="162027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ECR</a:t>
            </a:r>
          </a:p>
        </p:txBody>
      </p:sp>
      <p:pic>
        <p:nvPicPr>
          <p:cNvPr id="19" name="Graphic 7">
            <a:extLst>
              <a:ext uri="{FF2B5EF4-FFF2-40B4-BE49-F238E27FC236}">
                <a16:creationId xmlns:a16="http://schemas.microsoft.com/office/drawing/2014/main" id="{AC3F9BDF-19C5-1843-9F15-011980764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6731" y="2410712"/>
            <a:ext cx="711200" cy="711200"/>
          </a:xfrm>
          <a:prstGeom prst="rect">
            <a:avLst/>
          </a:prstGeom>
        </p:spPr>
      </p:pic>
      <p:cxnSp>
        <p:nvCxnSpPr>
          <p:cNvPr id="20" name="Gewinkelte Verbindung 19">
            <a:extLst>
              <a:ext uri="{FF2B5EF4-FFF2-40B4-BE49-F238E27FC236}">
                <a16:creationId xmlns:a16="http://schemas.microsoft.com/office/drawing/2014/main" id="{B6215250-C8DC-8147-B86A-5F7E675EC9C2}"/>
              </a:ext>
            </a:extLst>
          </p:cNvPr>
          <p:cNvCxnSpPr>
            <a:cxnSpLocks/>
            <a:stCxn id="14" idx="3"/>
            <a:endCxn id="19" idx="0"/>
          </p:cNvCxnSpPr>
          <p:nvPr/>
        </p:nvCxnSpPr>
        <p:spPr>
          <a:xfrm>
            <a:off x="8704227" y="1912725"/>
            <a:ext cx="2538104" cy="497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44">
            <a:extLst>
              <a:ext uri="{FF2B5EF4-FFF2-40B4-BE49-F238E27FC236}">
                <a16:creationId xmlns:a16="http://schemas.microsoft.com/office/drawing/2014/main" id="{5C501D23-BDEC-BA45-ACCB-A940BE2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3394" y="4962725"/>
            <a:ext cx="12295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ECS</a:t>
            </a:r>
          </a:p>
        </p:txBody>
      </p:sp>
      <p:pic>
        <p:nvPicPr>
          <p:cNvPr id="24" name="Graphic 30">
            <a:extLst>
              <a:ext uri="{FF2B5EF4-FFF2-40B4-BE49-F238E27FC236}">
                <a16:creationId xmlns:a16="http://schemas.microsoft.com/office/drawing/2014/main" id="{D6AA72CA-1C78-F146-A0D4-59A46E1DC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6731" y="4254140"/>
            <a:ext cx="711200" cy="711200"/>
          </a:xfrm>
          <a:prstGeom prst="rect">
            <a:avLst/>
          </a:prstGeom>
        </p:spPr>
      </p:pic>
      <p:cxnSp>
        <p:nvCxnSpPr>
          <p:cNvPr id="25" name="Gewinkelte Verbindung 24">
            <a:extLst>
              <a:ext uri="{FF2B5EF4-FFF2-40B4-BE49-F238E27FC236}">
                <a16:creationId xmlns:a16="http://schemas.microsoft.com/office/drawing/2014/main" id="{C1AAA76F-C15A-614E-A5FA-224F4149467B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4932289" y="3187243"/>
            <a:ext cx="5954442" cy="1422497"/>
          </a:xfrm>
          <a:prstGeom prst="bentConnector3">
            <a:avLst>
              <a:gd name="adj1" fmla="val 14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260316-9482-DD4F-A050-2E4F914B0FD5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1242331" y="3377874"/>
            <a:ext cx="13634" cy="87626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4">
            <a:extLst>
              <a:ext uri="{FF2B5EF4-FFF2-40B4-BE49-F238E27FC236}">
                <a16:creationId xmlns:a16="http://schemas.microsoft.com/office/drawing/2014/main" id="{243D7878-59E7-7D4C-A125-A022A9A4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284" y="6168110"/>
            <a:ext cx="23018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 err="1"/>
              <a:t>Fargate</a:t>
            </a:r>
            <a:endParaRPr lang="en-US" altLang="de-DE" sz="1000" dirty="0"/>
          </a:p>
        </p:txBody>
      </p:sp>
      <p:pic>
        <p:nvPicPr>
          <p:cNvPr id="33" name="Graphic 7">
            <a:extLst>
              <a:ext uri="{FF2B5EF4-FFF2-40B4-BE49-F238E27FC236}">
                <a16:creationId xmlns:a16="http://schemas.microsoft.com/office/drawing/2014/main" id="{5F135B39-7277-E443-B31F-374DBF2943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856" y="5627834"/>
            <a:ext cx="489731" cy="489731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B4FEB768-BF80-0F4B-B999-A8836C5FE300}"/>
              </a:ext>
            </a:extLst>
          </p:cNvPr>
          <p:cNvSpPr/>
          <p:nvPr/>
        </p:nvSpPr>
        <p:spPr>
          <a:xfrm>
            <a:off x="7692889" y="5486399"/>
            <a:ext cx="1848679" cy="1013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A998033B-90ED-E343-9AE0-97429C4C4400}"/>
              </a:ext>
            </a:extLst>
          </p:cNvPr>
          <p:cNvCxnSpPr>
            <a:stCxn id="23" idx="2"/>
            <a:endCxn id="34" idx="3"/>
          </p:cNvCxnSpPr>
          <p:nvPr/>
        </p:nvCxnSpPr>
        <p:spPr>
          <a:xfrm rot="5400000">
            <a:off x="10007691" y="4742824"/>
            <a:ext cx="784349" cy="17165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ingebuchteter Richtungspfeil 25">
            <a:extLst>
              <a:ext uri="{FF2B5EF4-FFF2-40B4-BE49-F238E27FC236}">
                <a16:creationId xmlns:a16="http://schemas.microsoft.com/office/drawing/2014/main" id="{B5906B60-E1BE-B749-9561-490907F1CF26}"/>
              </a:ext>
            </a:extLst>
          </p:cNvPr>
          <p:cNvSpPr/>
          <p:nvPr/>
        </p:nvSpPr>
        <p:spPr>
          <a:xfrm>
            <a:off x="6642955" y="2555644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UnitTest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8" name="Eingebuchteter Richtungspfeil 27">
            <a:extLst>
              <a:ext uri="{FF2B5EF4-FFF2-40B4-BE49-F238E27FC236}">
                <a16:creationId xmlns:a16="http://schemas.microsoft.com/office/drawing/2014/main" id="{FE8E2D53-E140-3B4D-8555-52A19314982E}"/>
              </a:ext>
            </a:extLst>
          </p:cNvPr>
          <p:cNvSpPr/>
          <p:nvPr/>
        </p:nvSpPr>
        <p:spPr>
          <a:xfrm>
            <a:off x="5955020" y="2555644"/>
            <a:ext cx="769852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Build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9" name="Eingebuchteter Richtungspfeil 28">
            <a:extLst>
              <a:ext uri="{FF2B5EF4-FFF2-40B4-BE49-F238E27FC236}">
                <a16:creationId xmlns:a16="http://schemas.microsoft.com/office/drawing/2014/main" id="{5DABCB83-6ED7-1642-AE6A-392FD4720E27}"/>
              </a:ext>
            </a:extLst>
          </p:cNvPr>
          <p:cNvSpPr/>
          <p:nvPr/>
        </p:nvSpPr>
        <p:spPr>
          <a:xfrm>
            <a:off x="7391674" y="2553048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IT-Test</a:t>
            </a:r>
          </a:p>
        </p:txBody>
      </p:sp>
      <p:sp>
        <p:nvSpPr>
          <p:cNvPr id="31" name="Eingebuchteter Richtungspfeil 30">
            <a:extLst>
              <a:ext uri="{FF2B5EF4-FFF2-40B4-BE49-F238E27FC236}">
                <a16:creationId xmlns:a16="http://schemas.microsoft.com/office/drawing/2014/main" id="{4689F5E2-7076-064D-A55B-2670EAA635A7}"/>
              </a:ext>
            </a:extLst>
          </p:cNvPr>
          <p:cNvSpPr/>
          <p:nvPr/>
        </p:nvSpPr>
        <p:spPr>
          <a:xfrm>
            <a:off x="8885761" y="2556471"/>
            <a:ext cx="899184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Build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Img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35" name="Eingebuchteter Richtungspfeil 34">
            <a:extLst>
              <a:ext uri="{FF2B5EF4-FFF2-40B4-BE49-F238E27FC236}">
                <a16:creationId xmlns:a16="http://schemas.microsoft.com/office/drawing/2014/main" id="{C5F0629B-9BFC-A94F-BF39-BC6AA77BAF71}"/>
              </a:ext>
            </a:extLst>
          </p:cNvPr>
          <p:cNvSpPr/>
          <p:nvPr/>
        </p:nvSpPr>
        <p:spPr>
          <a:xfrm>
            <a:off x="9700960" y="2554807"/>
            <a:ext cx="83944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Push </a:t>
            </a:r>
            <a:r>
              <a:rPr lang="de-DE" sz="800" dirty="0" err="1">
                <a:solidFill>
                  <a:schemeClr val="tx1"/>
                </a:solidFill>
              </a:rPr>
              <a:t>Img</a:t>
            </a:r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CAA9263-161A-1F44-AD0A-53582BE846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1117" y="2884609"/>
            <a:ext cx="393749" cy="9966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086F2EB-F491-5845-8A31-D53D3EAB44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0433" y="2884609"/>
            <a:ext cx="393749" cy="9966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E50708F-4BB9-1A48-8D6D-E5644D814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3790" y="2884609"/>
            <a:ext cx="393749" cy="9966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3BB519-AC13-6B44-84D4-E84266E790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1597" y="2842734"/>
            <a:ext cx="601293" cy="142306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99616346-8DB3-6F45-B2CF-3C671A0B0C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1549" y="2846480"/>
            <a:ext cx="601293" cy="142306"/>
          </a:xfrm>
          <a:prstGeom prst="rect">
            <a:avLst/>
          </a:prstGeom>
        </p:spPr>
      </p:pic>
      <p:sp>
        <p:nvSpPr>
          <p:cNvPr id="48" name="Eingebuchteter Richtungspfeil 47">
            <a:extLst>
              <a:ext uri="{FF2B5EF4-FFF2-40B4-BE49-F238E27FC236}">
                <a16:creationId xmlns:a16="http://schemas.microsoft.com/office/drawing/2014/main" id="{3D97150C-7A8B-C741-8581-ED0D9E172AB9}"/>
              </a:ext>
            </a:extLst>
          </p:cNvPr>
          <p:cNvSpPr/>
          <p:nvPr/>
        </p:nvSpPr>
        <p:spPr>
          <a:xfrm>
            <a:off x="8136555" y="2554647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Cucumber</a:t>
            </a:r>
            <a:br>
              <a:rPr lang="de-DE" sz="700" dirty="0">
                <a:solidFill>
                  <a:schemeClr val="tx1"/>
                </a:solidFill>
              </a:rPr>
            </a:br>
            <a:r>
              <a:rPr lang="de-DE" sz="700" dirty="0">
                <a:solidFill>
                  <a:schemeClr val="tx1"/>
                </a:solidFill>
              </a:rPr>
              <a:t>ST-Test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AE4EB8CF-1711-7449-A017-8CCAC0D826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4296" y="2822323"/>
            <a:ext cx="588286" cy="205459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10CD19FC-2A8F-C243-B9CC-13BF9D6BEDDE}"/>
              </a:ext>
            </a:extLst>
          </p:cNvPr>
          <p:cNvSpPr/>
          <p:nvPr/>
        </p:nvSpPr>
        <p:spPr>
          <a:xfrm>
            <a:off x="862140" y="3074116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D208E0A-AC0F-6B43-8B5A-47F1B468DC88}"/>
              </a:ext>
            </a:extLst>
          </p:cNvPr>
          <p:cNvSpPr/>
          <p:nvPr/>
        </p:nvSpPr>
        <p:spPr>
          <a:xfrm>
            <a:off x="3427809" y="3043644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920BC62-857C-6347-9E4F-3D976EE7F4DD}"/>
              </a:ext>
            </a:extLst>
          </p:cNvPr>
          <p:cNvSpPr/>
          <p:nvPr/>
        </p:nvSpPr>
        <p:spPr>
          <a:xfrm>
            <a:off x="6207711" y="1732530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D1AE49A-AAF5-134E-9B8A-CF5CD0BB414C}"/>
              </a:ext>
            </a:extLst>
          </p:cNvPr>
          <p:cNvSpPr/>
          <p:nvPr/>
        </p:nvSpPr>
        <p:spPr>
          <a:xfrm>
            <a:off x="6207711" y="4466179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5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9E54CB4-959A-4A46-BE0F-D7A7F040EB8D}"/>
              </a:ext>
            </a:extLst>
          </p:cNvPr>
          <p:cNvSpPr/>
          <p:nvPr/>
        </p:nvSpPr>
        <p:spPr>
          <a:xfrm>
            <a:off x="10531432" y="1735798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6F8387A-8E9F-0945-AB7C-F8A557AAF214}"/>
              </a:ext>
            </a:extLst>
          </p:cNvPr>
          <p:cNvSpPr/>
          <p:nvPr/>
        </p:nvSpPr>
        <p:spPr>
          <a:xfrm>
            <a:off x="11031653" y="3624095"/>
            <a:ext cx="473006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6.1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FACCA4D-60BF-1B4E-8D87-21699D1B6CB5}"/>
              </a:ext>
            </a:extLst>
          </p:cNvPr>
          <p:cNvSpPr/>
          <p:nvPr/>
        </p:nvSpPr>
        <p:spPr>
          <a:xfrm>
            <a:off x="11031653" y="5377674"/>
            <a:ext cx="473006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6.2</a:t>
            </a:r>
          </a:p>
        </p:txBody>
      </p:sp>
    </p:spTree>
    <p:extLst>
      <p:ext uri="{BB962C8B-B14F-4D97-AF65-F5344CB8AC3E}">
        <p14:creationId xmlns:p14="http://schemas.microsoft.com/office/powerpoint/2010/main" val="225169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4350099-CDDD-A245-9412-5FEABFBE41A8}"/>
              </a:ext>
            </a:extLst>
          </p:cNvPr>
          <p:cNvSpPr/>
          <p:nvPr/>
        </p:nvSpPr>
        <p:spPr>
          <a:xfrm>
            <a:off x="0" y="141120"/>
            <a:ext cx="12192000" cy="630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de-DE" sz="3600" b="1" dirty="0">
                <a:solidFill>
                  <a:schemeClr val="tx1"/>
                </a:solidFill>
              </a:rPr>
              <a:t>  ASG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2EA7E99-6E62-EE4F-9707-9F4B50A6FDFE}"/>
              </a:ext>
            </a:extLst>
          </p:cNvPr>
          <p:cNvSpPr/>
          <p:nvPr/>
        </p:nvSpPr>
        <p:spPr>
          <a:xfrm>
            <a:off x="10912252" y="276950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9554409E-6BA4-154A-9D54-8FCA5B2CD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5223" y="128408"/>
            <a:ext cx="177144" cy="192854"/>
          </a:xfrm>
          <a:prstGeom prst="rect">
            <a:avLst/>
          </a:prstGeom>
        </p:spPr>
      </p:pic>
      <p:pic>
        <p:nvPicPr>
          <p:cNvPr id="4" name="Graphic 24">
            <a:extLst>
              <a:ext uri="{FF2B5EF4-FFF2-40B4-BE49-F238E27FC236}">
                <a16:creationId xmlns:a16="http://schemas.microsoft.com/office/drawing/2014/main" id="{CB189492-2DF5-184B-855C-573046D1C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4582" y="436557"/>
            <a:ext cx="198389" cy="198389"/>
          </a:xfrm>
          <a:prstGeom prst="rect">
            <a:avLst/>
          </a:prstGeom>
        </p:spPr>
      </p:pic>
      <p:pic>
        <p:nvPicPr>
          <p:cNvPr id="5" name="Graphic 24">
            <a:extLst>
              <a:ext uri="{FF2B5EF4-FFF2-40B4-BE49-F238E27FC236}">
                <a16:creationId xmlns:a16="http://schemas.microsoft.com/office/drawing/2014/main" id="{CF8A58ED-04F3-9248-8418-883DDC6C2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2464" y="436557"/>
            <a:ext cx="198389" cy="198389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F1D8E46-3102-EC40-BB1F-40C2B73D4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429262"/>
              </p:ext>
            </p:extLst>
          </p:nvPr>
        </p:nvGraphicFramePr>
        <p:xfrm>
          <a:off x="1861178" y="980923"/>
          <a:ext cx="81280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527938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8538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Manuel </a:t>
                      </a:r>
                      <a:r>
                        <a:rPr lang="de-DE" dirty="0" err="1"/>
                        <a:t>Scaling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Dynamic </a:t>
                      </a:r>
                      <a:r>
                        <a:rPr lang="de-DE" dirty="0" err="1"/>
                        <a:t>Scaling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0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Target-tracking-</a:t>
                      </a:r>
                      <a:r>
                        <a:rPr lang="de-DE" sz="1200" b="1" dirty="0" err="1"/>
                        <a:t>scaling</a:t>
                      </a:r>
                      <a:r>
                        <a:rPr lang="de-DE" sz="1200" b="1" dirty="0"/>
                        <a:t>:</a:t>
                      </a:r>
                      <a:br>
                        <a:rPr lang="de-DE" dirty="0"/>
                      </a:br>
                      <a:r>
                        <a:rPr lang="de-DE" sz="1000" dirty="0"/>
                        <a:t>ich wähle eine </a:t>
                      </a:r>
                      <a:r>
                        <a:rPr lang="de-DE" sz="1000" dirty="0" err="1"/>
                        <a:t>Metric</a:t>
                      </a:r>
                      <a:r>
                        <a:rPr lang="de-DE" sz="1000" dirty="0"/>
                        <a:t> und setze einen </a:t>
                      </a:r>
                      <a:r>
                        <a:rPr lang="de-DE" sz="1000" dirty="0" err="1"/>
                        <a:t>TargetValue</a:t>
                      </a:r>
                      <a:r>
                        <a:rPr lang="de-DE" sz="1000" dirty="0"/>
                        <a:t>, bspw.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CPUUtilization</a:t>
                      </a:r>
                      <a:r>
                        <a:rPr lang="de-DE" sz="1000" dirty="0"/>
                        <a:t> &lt;= 70%</a:t>
                      </a:r>
                      <a:br>
                        <a:rPr lang="de-DE" sz="1000" dirty="0"/>
                      </a:br>
                      <a:br>
                        <a:rPr lang="de-DE" sz="1000" dirty="0"/>
                      </a:br>
                      <a:r>
                        <a:rPr lang="de-DE" sz="1000" dirty="0"/>
                        <a:t>ASG erstellt die </a:t>
                      </a:r>
                      <a:r>
                        <a:rPr lang="de-DE" sz="1000" dirty="0" err="1"/>
                        <a:t>CloudWatch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alarme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1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3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8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2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39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87196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DC576DAF-0F8D-9149-8129-1C8B99447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378" y="4857801"/>
            <a:ext cx="662075" cy="66207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302859B-4400-F34C-9E9D-483A67E19AA3}"/>
              </a:ext>
            </a:extLst>
          </p:cNvPr>
          <p:cNvSpPr txBox="1"/>
          <p:nvPr/>
        </p:nvSpPr>
        <p:spPr>
          <a:xfrm>
            <a:off x="3346659" y="5519876"/>
            <a:ext cx="114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CloudWach</a:t>
            </a:r>
            <a:r>
              <a:rPr lang="de-DE" sz="1000" dirty="0"/>
              <a:t> Alarm</a:t>
            </a:r>
          </a:p>
        </p:txBody>
      </p:sp>
      <p:pic>
        <p:nvPicPr>
          <p:cNvPr id="13" name="Grafik 12" descr="Statistik">
            <a:extLst>
              <a:ext uri="{FF2B5EF4-FFF2-40B4-BE49-F238E27FC236}">
                <a16:creationId xmlns:a16="http://schemas.microsoft.com/office/drawing/2014/main" id="{CB5D4DA1-3B97-6D4F-8F58-8876D6DFA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8184" y="4884857"/>
            <a:ext cx="662075" cy="66207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EB6F6B-BCB2-D64A-939E-F9C4DE5256EF}"/>
              </a:ext>
            </a:extLst>
          </p:cNvPr>
          <p:cNvSpPr txBox="1"/>
          <p:nvPr/>
        </p:nvSpPr>
        <p:spPr>
          <a:xfrm>
            <a:off x="7063431" y="5519876"/>
            <a:ext cx="125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CloudWach</a:t>
            </a:r>
            <a:r>
              <a:rPr lang="de-DE" sz="1000" dirty="0"/>
              <a:t> </a:t>
            </a:r>
            <a:r>
              <a:rPr lang="de-DE" sz="1000" dirty="0" err="1"/>
              <a:t>Metric</a:t>
            </a:r>
            <a:br>
              <a:rPr lang="de-DE" sz="1000" dirty="0"/>
            </a:br>
            <a:r>
              <a:rPr lang="de-DE" sz="1000" b="1" dirty="0" err="1"/>
              <a:t>CPUUtilization</a:t>
            </a:r>
            <a:endParaRPr lang="de-DE" sz="1000" b="1" dirty="0"/>
          </a:p>
        </p:txBody>
      </p:sp>
      <p:pic>
        <p:nvPicPr>
          <p:cNvPr id="15" name="Graphic 33">
            <a:extLst>
              <a:ext uri="{FF2B5EF4-FFF2-40B4-BE49-F238E27FC236}">
                <a16:creationId xmlns:a16="http://schemas.microsoft.com/office/drawing/2014/main" id="{08B63ADB-3E86-CC44-A7EA-23A7D64F9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3145" y="5766097"/>
            <a:ext cx="424065" cy="424065"/>
          </a:xfrm>
          <a:prstGeom prst="rect">
            <a:avLst/>
          </a:prstGeom>
        </p:spPr>
      </p:pic>
      <p:sp>
        <p:nvSpPr>
          <p:cNvPr id="16" name="Zierrahmen 15">
            <a:extLst>
              <a:ext uri="{FF2B5EF4-FFF2-40B4-BE49-F238E27FC236}">
                <a16:creationId xmlns:a16="http://schemas.microsoft.com/office/drawing/2014/main" id="{5B17FA89-C9E8-B641-BB32-9D22DAEB7100}"/>
              </a:ext>
            </a:extLst>
          </p:cNvPr>
          <p:cNvSpPr/>
          <p:nvPr/>
        </p:nvSpPr>
        <p:spPr>
          <a:xfrm>
            <a:off x="5379535" y="6190162"/>
            <a:ext cx="1091286" cy="291068"/>
          </a:xfrm>
          <a:prstGeom prst="plaque">
            <a:avLst/>
          </a:prstGeom>
          <a:solidFill>
            <a:srgbClr val="FF40FF">
              <a:alpha val="20000"/>
            </a:srgbClr>
          </a:solidFill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Target-tracking-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scaling</a:t>
            </a:r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policy</a:t>
            </a:r>
            <a:endParaRPr lang="de-DE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A37F4AD-64CC-F24A-895A-129E5DE9E937}"/>
              </a:ext>
            </a:extLst>
          </p:cNvPr>
          <p:cNvSpPr/>
          <p:nvPr/>
        </p:nvSpPr>
        <p:spPr>
          <a:xfrm>
            <a:off x="652860" y="5152075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18" name="Graphic 9">
            <a:extLst>
              <a:ext uri="{FF2B5EF4-FFF2-40B4-BE49-F238E27FC236}">
                <a16:creationId xmlns:a16="http://schemas.microsoft.com/office/drawing/2014/main" id="{DF6323C3-7A07-4744-BABE-156DD15B2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831" y="5003533"/>
            <a:ext cx="177144" cy="192854"/>
          </a:xfrm>
          <a:prstGeom prst="rect">
            <a:avLst/>
          </a:prstGeom>
        </p:spPr>
      </p:pic>
      <p:pic>
        <p:nvPicPr>
          <p:cNvPr id="19" name="Graphic 24">
            <a:extLst>
              <a:ext uri="{FF2B5EF4-FFF2-40B4-BE49-F238E27FC236}">
                <a16:creationId xmlns:a16="http://schemas.microsoft.com/office/drawing/2014/main" id="{9E54F55E-719C-8742-8196-5579D6D4C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190" y="5311682"/>
            <a:ext cx="198389" cy="198389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85E24D11-D497-094F-892B-515D37BCA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3072" y="5311682"/>
            <a:ext cx="198389" cy="198389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9D0DC8A-278D-374D-B8F6-4F822F72F0F2}"/>
              </a:ext>
            </a:extLst>
          </p:cNvPr>
          <p:cNvCxnSpPr>
            <a:stCxn id="17" idx="3"/>
          </p:cNvCxnSpPr>
          <p:nvPr/>
        </p:nvCxnSpPr>
        <p:spPr>
          <a:xfrm flipV="1">
            <a:off x="1675947" y="5395965"/>
            <a:ext cx="1670712" cy="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C197AE6-C78C-B54D-8600-7F8182C761E5}"/>
              </a:ext>
            </a:extLst>
          </p:cNvPr>
          <p:cNvCxnSpPr>
            <a:cxnSpLocks/>
          </p:cNvCxnSpPr>
          <p:nvPr/>
        </p:nvCxnSpPr>
        <p:spPr>
          <a:xfrm>
            <a:off x="4492171" y="5311682"/>
            <a:ext cx="994229" cy="52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7D40AEB-086E-2747-939B-607A037DDDD1}"/>
              </a:ext>
            </a:extLst>
          </p:cNvPr>
          <p:cNvSpPr txBox="1"/>
          <p:nvPr/>
        </p:nvSpPr>
        <p:spPr>
          <a:xfrm rot="1706612">
            <a:off x="4508916" y="5448320"/>
            <a:ext cx="1156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Trigger </a:t>
            </a:r>
            <a:r>
              <a:rPr lang="de-DE" sz="800" dirty="0" err="1"/>
              <a:t>scaling-policy</a:t>
            </a:r>
            <a:endParaRPr lang="de-DE" sz="800" dirty="0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7886D41-5AFD-5C46-9B24-4342B17913A8}"/>
              </a:ext>
            </a:extLst>
          </p:cNvPr>
          <p:cNvCxnSpPr>
            <a:cxnSpLocks/>
          </p:cNvCxnSpPr>
          <p:nvPr/>
        </p:nvCxnSpPr>
        <p:spPr>
          <a:xfrm>
            <a:off x="4249433" y="4952689"/>
            <a:ext cx="3108751" cy="15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81FDA52-6646-6743-972E-5F08939F63C2}"/>
              </a:ext>
            </a:extLst>
          </p:cNvPr>
          <p:cNvSpPr txBox="1"/>
          <p:nvPr/>
        </p:nvSpPr>
        <p:spPr>
          <a:xfrm>
            <a:off x="4931077" y="4767943"/>
            <a:ext cx="2132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Calc</a:t>
            </a:r>
            <a:r>
              <a:rPr lang="de-DE" sz="800" dirty="0"/>
              <a:t>. </a:t>
            </a:r>
            <a:r>
              <a:rPr lang="de-DE" sz="800" dirty="0" err="1"/>
              <a:t>Scaling</a:t>
            </a:r>
            <a:r>
              <a:rPr lang="de-DE" sz="800" dirty="0"/>
              <a:t> </a:t>
            </a:r>
            <a:r>
              <a:rPr lang="de-DE" sz="800" dirty="0" err="1"/>
              <a:t>adjustment</a:t>
            </a:r>
            <a:r>
              <a:rPr lang="de-DE" sz="800" dirty="0"/>
              <a:t> </a:t>
            </a:r>
            <a:r>
              <a:rPr lang="de-DE" sz="800" dirty="0" err="1"/>
              <a:t>based</a:t>
            </a:r>
            <a:r>
              <a:rPr lang="de-DE" sz="800" dirty="0"/>
              <a:t> on </a:t>
            </a:r>
            <a:r>
              <a:rPr lang="de-DE" sz="800" dirty="0" err="1"/>
              <a:t>metrics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62750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A9565B4-C728-1449-BD5F-71EDB56E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4" y="565384"/>
            <a:ext cx="4049806" cy="339923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6C7B5D4-AFFD-8E4D-94A4-AACC3B64F4D2}"/>
              </a:ext>
            </a:extLst>
          </p:cNvPr>
          <p:cNvSpPr txBox="1"/>
          <p:nvPr/>
        </p:nvSpPr>
        <p:spPr bwMode="gray">
          <a:xfrm>
            <a:off x="4905156" y="1158641"/>
            <a:ext cx="5259572" cy="22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Mit </a:t>
            </a:r>
            <a:r>
              <a:rPr lang="de-DE" sz="1600" dirty="0" err="1">
                <a:solidFill>
                  <a:schemeClr val="tx1"/>
                </a:solidFill>
              </a:rPr>
              <a:t>sts-AssumeRole</a:t>
            </a:r>
            <a:r>
              <a:rPr lang="de-DE" sz="1600" dirty="0">
                <a:solidFill>
                  <a:schemeClr val="tx1"/>
                </a:solidFill>
              </a:rPr>
              <a:t> kann diese Rolle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somit in meinem Namen vergeben werden.</a:t>
            </a:r>
            <a:br>
              <a:rPr lang="de-DE" sz="1600" dirty="0">
                <a:solidFill>
                  <a:schemeClr val="tx1"/>
                </a:solidFill>
              </a:rPr>
            </a:b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Hier wird zusagen festgelegt, wer diese Rolle in meinem Namen erfolgreich ausführen/annehmen darf.</a:t>
            </a:r>
            <a:br>
              <a:rPr lang="de-DE" sz="1600" dirty="0">
                <a:solidFill>
                  <a:schemeClr val="tx1"/>
                </a:solidFill>
              </a:rPr>
            </a:b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Ich </a:t>
            </a:r>
            <a:r>
              <a:rPr lang="de-DE" sz="1600" dirty="0"/>
              <a:t>erlaube hiermit, dass bspw. </a:t>
            </a:r>
            <a:r>
              <a:rPr lang="de-DE" sz="1600" dirty="0" err="1"/>
              <a:t>ecs</a:t>
            </a:r>
            <a:r>
              <a:rPr lang="de-DE" sz="1600" dirty="0"/>
              <a:t> und ec2 diese Rolle übernehmen dürfen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C8957BF-0754-334C-878A-FE8DEDC0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190750"/>
            <a:ext cx="10388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7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6C70134-BA07-B143-895F-D5111F4D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F9C5940-0438-4946-9B68-9653DE7F3BC6}"/>
              </a:ext>
            </a:extLst>
          </p:cNvPr>
          <p:cNvSpPr/>
          <p:nvPr/>
        </p:nvSpPr>
        <p:spPr>
          <a:xfrm>
            <a:off x="0" y="4810539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0" b="1" dirty="0">
                <a:solidFill>
                  <a:schemeClr val="bg1"/>
                </a:solidFill>
              </a:rPr>
              <a:t>ECS – Hands 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F5364A-427A-F24D-B77C-EAB3A64255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2382" y="2254902"/>
            <a:ext cx="2876656" cy="5413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63C4F1-F1D7-B641-BA90-36EFFAC64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692" y="2796209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9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1252331"/>
            <a:ext cx="12192000" cy="1460389"/>
          </a:xfrm>
          <a:prstGeom prst="rect">
            <a:avLst/>
          </a:prstGeom>
          <a:solidFill>
            <a:srgbClr val="00206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0" b="1" dirty="0">
                <a:solidFill>
                  <a:schemeClr val="bg1"/>
                </a:solidFill>
              </a:rPr>
              <a:t>ECS – </a:t>
            </a:r>
            <a:r>
              <a:rPr lang="de-DE" sz="7000" b="1" dirty="0" err="1">
                <a:solidFill>
                  <a:schemeClr val="bg1"/>
                </a:solidFill>
              </a:rPr>
              <a:t>hands</a:t>
            </a:r>
            <a:r>
              <a:rPr lang="de-DE" sz="7000" b="1" dirty="0">
                <a:solidFill>
                  <a:schemeClr val="bg1"/>
                </a:solidFill>
              </a:rPr>
              <a:t> 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714" y="496958"/>
            <a:ext cx="596348" cy="5963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C01447-B7FC-5749-B231-E4D3641B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840" y="69492"/>
            <a:ext cx="2958319" cy="55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2535</Words>
  <Application>Microsoft Macintosh PowerPoint</Application>
  <PresentationFormat>Breitbild</PresentationFormat>
  <Paragraphs>355</Paragraphs>
  <Slides>43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101</cp:revision>
  <dcterms:created xsi:type="dcterms:W3CDTF">2020-01-30T18:58:32Z</dcterms:created>
  <dcterms:modified xsi:type="dcterms:W3CDTF">2020-03-23T18:05:26Z</dcterms:modified>
</cp:coreProperties>
</file>